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78"/>
  </p:notesMasterIdLst>
  <p:handoutMasterIdLst>
    <p:handoutMasterId r:id="rId79"/>
  </p:handoutMasterIdLst>
  <p:sldIdLst>
    <p:sldId id="463" r:id="rId3"/>
    <p:sldId id="474" r:id="rId4"/>
    <p:sldId id="465" r:id="rId5"/>
    <p:sldId id="466" r:id="rId6"/>
    <p:sldId id="467" r:id="rId7"/>
    <p:sldId id="468" r:id="rId8"/>
    <p:sldId id="469" r:id="rId9"/>
    <p:sldId id="475" r:id="rId10"/>
    <p:sldId id="470" r:id="rId11"/>
    <p:sldId id="471" r:id="rId12"/>
    <p:sldId id="472" r:id="rId13"/>
    <p:sldId id="473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76" r:id="rId22"/>
    <p:sldId id="257" r:id="rId23"/>
    <p:sldId id="434" r:id="rId24"/>
    <p:sldId id="453" r:id="rId25"/>
    <p:sldId id="447" r:id="rId26"/>
    <p:sldId id="428" r:id="rId27"/>
    <p:sldId id="398" r:id="rId28"/>
    <p:sldId id="429" r:id="rId29"/>
    <p:sldId id="462" r:id="rId30"/>
    <p:sldId id="454" r:id="rId31"/>
    <p:sldId id="461" r:id="rId32"/>
    <p:sldId id="439" r:id="rId33"/>
    <p:sldId id="433" r:id="rId34"/>
    <p:sldId id="431" r:id="rId35"/>
    <p:sldId id="432" r:id="rId36"/>
    <p:sldId id="452" r:id="rId37"/>
    <p:sldId id="484" r:id="rId38"/>
    <p:sldId id="450" r:id="rId39"/>
    <p:sldId id="455" r:id="rId40"/>
    <p:sldId id="427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9" r:id="rId51"/>
    <p:sldId id="408" r:id="rId52"/>
    <p:sldId id="410" r:id="rId53"/>
    <p:sldId id="456" r:id="rId54"/>
    <p:sldId id="411" r:id="rId55"/>
    <p:sldId id="414" r:id="rId56"/>
    <p:sldId id="415" r:id="rId57"/>
    <p:sldId id="412" r:id="rId58"/>
    <p:sldId id="440" r:id="rId59"/>
    <p:sldId id="417" r:id="rId60"/>
    <p:sldId id="416" r:id="rId61"/>
    <p:sldId id="457" r:id="rId62"/>
    <p:sldId id="418" r:id="rId63"/>
    <p:sldId id="419" r:id="rId64"/>
    <p:sldId id="420" r:id="rId65"/>
    <p:sldId id="458" r:id="rId66"/>
    <p:sldId id="424" r:id="rId67"/>
    <p:sldId id="426" r:id="rId68"/>
    <p:sldId id="485" r:id="rId69"/>
    <p:sldId id="442" r:id="rId70"/>
    <p:sldId id="445" r:id="rId71"/>
    <p:sldId id="443" r:id="rId72"/>
    <p:sldId id="448" r:id="rId73"/>
    <p:sldId id="459" r:id="rId74"/>
    <p:sldId id="441" r:id="rId75"/>
    <p:sldId id="390" r:id="rId76"/>
    <p:sldId id="444" r:id="rId77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E699"/>
    <a:srgbClr val="005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6192" autoAdjust="0"/>
  </p:normalViewPr>
  <p:slideViewPr>
    <p:cSldViewPr snapToGrid="0">
      <p:cViewPr>
        <p:scale>
          <a:sx n="100" d="100"/>
          <a:sy n="100" d="100"/>
        </p:scale>
        <p:origin x="936" y="282"/>
      </p:cViewPr>
      <p:guideLst/>
    </p:cSldViewPr>
  </p:slideViewPr>
  <p:outlineViewPr>
    <p:cViewPr>
      <p:scale>
        <a:sx n="33" d="100"/>
        <a:sy n="33" d="100"/>
      </p:scale>
      <p:origin x="0" y="-12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956"/>
    </p:cViewPr>
  </p:sorterViewPr>
  <p:notesViewPr>
    <p:cSldViewPr snapToGrid="0">
      <p:cViewPr varScale="1">
        <p:scale>
          <a:sx n="82" d="100"/>
          <a:sy n="82" d="100"/>
        </p:scale>
        <p:origin x="391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9071" cy="513828"/>
          </a:xfrm>
          <a:prstGeom prst="rect">
            <a:avLst/>
          </a:prstGeom>
        </p:spPr>
        <p:txBody>
          <a:bodyPr vert="horz" lIns="97219" tIns="48610" rIns="97219" bIns="4861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384" y="1"/>
            <a:ext cx="3079071" cy="513828"/>
          </a:xfrm>
          <a:prstGeom prst="rect">
            <a:avLst/>
          </a:prstGeom>
        </p:spPr>
        <p:txBody>
          <a:bodyPr vert="horz" lIns="97219" tIns="48610" rIns="97219" bIns="48610" rtlCol="0"/>
          <a:lstStyle>
            <a:lvl1pPr algn="r">
              <a:defRPr sz="1300"/>
            </a:lvl1pPr>
          </a:lstStyle>
          <a:p>
            <a:fld id="{9B936861-A2B6-43AF-8160-FC6EFFAC14A3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786"/>
            <a:ext cx="3079071" cy="513828"/>
          </a:xfrm>
          <a:prstGeom prst="rect">
            <a:avLst/>
          </a:prstGeom>
        </p:spPr>
        <p:txBody>
          <a:bodyPr vert="horz" lIns="97219" tIns="48610" rIns="97219" bIns="4861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384" y="9720786"/>
            <a:ext cx="3079071" cy="513828"/>
          </a:xfrm>
          <a:prstGeom prst="rect">
            <a:avLst/>
          </a:prstGeom>
        </p:spPr>
        <p:txBody>
          <a:bodyPr vert="horz" lIns="97219" tIns="48610" rIns="97219" bIns="48610" rtlCol="0" anchor="b"/>
          <a:lstStyle>
            <a:lvl1pPr algn="r">
              <a:defRPr sz="1300"/>
            </a:lvl1pPr>
          </a:lstStyle>
          <a:p>
            <a:fld id="{0D9CE39A-25AE-4BE0-9DD6-72D162D93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66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740B9EC4-287C-4329-892E-E8AD2A084C34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1279525"/>
            <a:ext cx="613568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6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6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18E459B1-F877-4205-9D26-6BB652FE9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5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59B1-F877-4205-9D26-6BB652FE92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14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59B1-F877-4205-9D26-6BB652FE92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50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59B1-F877-4205-9D26-6BB652FE92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5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59B1-F877-4205-9D26-6BB652FE92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459B1-F877-4205-9D26-6BB652FE92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6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7"/>
          <p:cNvSpPr/>
          <p:nvPr/>
        </p:nvSpPr>
        <p:spPr>
          <a:xfrm>
            <a:off x="0" y="0"/>
            <a:ext cx="12192000" cy="2312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Textfeld 12"/>
          <p:cNvSpPr txBox="1"/>
          <p:nvPr/>
        </p:nvSpPr>
        <p:spPr>
          <a:xfrm>
            <a:off x="-2341033" y="652464"/>
            <a:ext cx="2188633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dirty="0"/>
              <a:t>Logo in neuer Logosystematik einfügen: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Zum Anpassen der Fußzeile unt</a:t>
            </a:r>
            <a:r>
              <a:rPr lang="de-DE" sz="1000" dirty="0"/>
              <a:t>er Karteireiter Ansicht &gt; auf Folienmaster klicken. Links in der Übersicht auf die oberste Folie scrollen und dort in die Fußzeile klicken. Das Beispiellogo kann nun entfernt werden. </a:t>
            </a:r>
            <a:endParaRPr lang="de-DE" sz="1000" dirty="0">
              <a:latin typeface="+mn-lt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Einfügen über Karteireiter Einfügen &gt; Grafik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Logo auswählen (PNG in RGB)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Skalieren: Doppelklick auf Logo &gt; </a:t>
            </a:r>
            <a:r>
              <a:rPr lang="de-DE" sz="1000" dirty="0"/>
              <a:t>unter Schriftgrad (rechts im Kopf) Höhe 2,26 cm  einstellen (</a:t>
            </a:r>
            <a:r>
              <a:rPr lang="de-DE" sz="1000" dirty="0">
                <a:latin typeface="+mn-lt"/>
              </a:rPr>
              <a:t>Breite variiert je nach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latin typeface="+mn-lt"/>
              </a:rPr>
              <a:t>     Schutzraum)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mit Schutzraum am rechten untern Rand platzieren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Masteransicht schließen. Das Logo ist nun auf allen  Inhalts-Folien getauscht.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Zum Tauschen der Logos in Titel- und Abschlussfolie die jeweilige Masterfolie links anklicken und dort ebenso verfahren. </a:t>
            </a:r>
            <a:endParaRPr lang="de-DE" sz="1000" dirty="0">
              <a:latin typeface="+mn-lt"/>
            </a:endParaRPr>
          </a:p>
        </p:txBody>
      </p:sp>
      <p:pic>
        <p:nvPicPr>
          <p:cNvPr id="8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592" y="6040439"/>
            <a:ext cx="369099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83118" y="6227764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19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7" y="1152525"/>
            <a:ext cx="114300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83118" y="5359401"/>
            <a:ext cx="11412889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637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383118" y="1684800"/>
            <a:ext cx="11425767" cy="36322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 dirty="0" smtClean="0"/>
              <a:t>Click icon to add chart</a:t>
            </a:r>
            <a:endParaRPr lang="de-DE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28" y="6113725"/>
            <a:ext cx="6307083" cy="6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00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383118" y="1684800"/>
            <a:ext cx="11425767" cy="36322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 dirty="0" smtClean="0"/>
              <a:t>Click icon to add chart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7667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9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383118" y="2487613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200" dirty="0" smtClean="0"/>
              <a:t>Vielen Dank</a:t>
            </a:r>
            <a:br>
              <a:rPr lang="de-DE" sz="3200" dirty="0" smtClean="0"/>
            </a:br>
            <a:r>
              <a:rPr lang="de-DE" sz="3200" dirty="0" smtClean="0"/>
              <a:t>für Ihre Aufmerksamkeit</a:t>
            </a:r>
            <a:endParaRPr lang="en-US" sz="3200" dirty="0"/>
          </a:p>
        </p:txBody>
      </p:sp>
      <p:pic>
        <p:nvPicPr>
          <p:cNvPr id="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98" y="6040439"/>
            <a:ext cx="3597686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3988800"/>
            <a:ext cx="11425767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2"/>
          </p:nvPr>
        </p:nvSpPr>
        <p:spPr>
          <a:xfrm>
            <a:off x="383118" y="6227764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70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E15C-4B8B-438C-BC63-6E674BD18277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972B9-BC7C-44C4-8755-AFAF11707E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88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2CF7-FC2E-4610-A8D9-4B3407BE1E6E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0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2EFA1-BF0F-4882-8A32-24D24BC347BB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99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683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7222"/>
            <a:ext cx="10515600" cy="424974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DD8229FE-4E48-4D3B-A3D0-27C1F0EE02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200" y="1392236"/>
            <a:ext cx="10515600" cy="476250"/>
          </a:xfrm>
        </p:spPr>
        <p:txBody>
          <a:bodyPr>
            <a:normAutofit/>
          </a:bodyPr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8378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D69C-632F-4FB2-AA49-BAEC262581E9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417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48267-9D34-435A-B893-B0154C319E18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5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7"/>
          <p:cNvSpPr txBox="1"/>
          <p:nvPr/>
        </p:nvSpPr>
        <p:spPr>
          <a:xfrm>
            <a:off x="12344401" y="539750"/>
            <a:ext cx="2188633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dirty="0">
                <a:latin typeface="+mn-lt"/>
              </a:rPr>
              <a:t>Bild zuschneiden unter: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Format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Zuschneiden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 err="1">
                <a:latin typeface="+mn-lt"/>
              </a:rPr>
              <a:t>Zuschneidewerkzeug</a:t>
            </a:r>
            <a:r>
              <a:rPr lang="de-DE" sz="1000" dirty="0">
                <a:latin typeface="+mn-lt"/>
              </a:rPr>
              <a:t> horizontal bis zur ersten oder zweiten Linie ziehen</a:t>
            </a:r>
          </a:p>
        </p:txBody>
      </p:sp>
      <p:sp>
        <p:nvSpPr>
          <p:cNvPr id="7" name="Textfeld 12"/>
          <p:cNvSpPr txBox="1"/>
          <p:nvPr/>
        </p:nvSpPr>
        <p:spPr>
          <a:xfrm>
            <a:off x="-2341033" y="652464"/>
            <a:ext cx="2188633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dirty="0"/>
              <a:t>Logo in neuer Logosystematik einfügen: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Zum Anpassen der Fußzeile unt</a:t>
            </a:r>
            <a:r>
              <a:rPr lang="de-DE" sz="1000" dirty="0"/>
              <a:t>er Karteireiter Ansicht &gt; auf Folienmaster klicken. Links in der Übersicht auf die oberste Folie scrollen und dort in die Fußzeile klicken. Das Beispiellogo kann nun entfernt werden. </a:t>
            </a:r>
            <a:endParaRPr lang="de-DE" sz="1000" dirty="0">
              <a:latin typeface="+mn-lt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Einfügen über Karteireiter Einfügen &gt; Grafik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Logo auswählen (PNG in RGB)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Skalieren: Doppelklick auf Logo &gt; </a:t>
            </a:r>
            <a:r>
              <a:rPr lang="de-DE" sz="1000" dirty="0"/>
              <a:t>unter Schriftgrad (rechts im Kopf) Höhe 2,26 cm  einstellen (</a:t>
            </a:r>
            <a:r>
              <a:rPr lang="de-DE" sz="1000" dirty="0">
                <a:latin typeface="+mn-lt"/>
              </a:rPr>
              <a:t>Breite variiert je nach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latin typeface="+mn-lt"/>
              </a:rPr>
              <a:t>     Schutzraum)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mit Schutzraum am rechten untern Rand platzieren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Masteransicht schließen. Das Logo ist nun auf allen  Inhalts-Folien getauscht.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Zum Tauschen der Logos in Titel- und Abschlussfolie die jeweilige Masterfolie links anklicken und dort ebenso verfahren. </a:t>
            </a:r>
            <a:endParaRPr lang="de-DE" sz="1000" dirty="0">
              <a:latin typeface="+mn-lt"/>
            </a:endParaRPr>
          </a:p>
        </p:txBody>
      </p:sp>
      <p:pic>
        <p:nvPicPr>
          <p:cNvPr id="8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6040439"/>
            <a:ext cx="3528484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83118" y="6227764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16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E221-5A94-4319-8B2E-903AF371BF31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8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A9A02-B527-4051-84AD-1E736D09306F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92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1262-E615-4A84-BC71-466C08EDBF58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75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8451-8654-4B52-9F01-2ED03687643A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97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88C4-57E4-404C-AC3A-997617AC5076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64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59B1-F1CE-4C2A-8857-3CA658B5581C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882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B4ED-852D-461C-B53C-D2183BBE0E99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1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9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383118" y="2487613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3200" dirty="0" smtClean="0">
                <a:solidFill>
                  <a:srgbClr val="00549F"/>
                </a:solidFill>
              </a:rPr>
              <a:t>Vielen Dank</a:t>
            </a:r>
            <a:br>
              <a:rPr lang="de-DE" sz="3200" dirty="0" smtClean="0">
                <a:solidFill>
                  <a:srgbClr val="00549F"/>
                </a:solidFill>
              </a:rPr>
            </a:br>
            <a:r>
              <a:rPr lang="de-DE" sz="3200" dirty="0" smtClean="0">
                <a:solidFill>
                  <a:srgbClr val="00549F"/>
                </a:solidFill>
              </a:rPr>
              <a:t>für Ihre Aufmerksamkeit</a:t>
            </a:r>
            <a:endParaRPr lang="en-US" sz="3200" dirty="0">
              <a:solidFill>
                <a:srgbClr val="00549F"/>
              </a:solidFill>
            </a:endParaRPr>
          </a:p>
        </p:txBody>
      </p:sp>
      <p:pic>
        <p:nvPicPr>
          <p:cNvPr id="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040439"/>
            <a:ext cx="4128559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3988800"/>
            <a:ext cx="11425767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2"/>
          </p:nvPr>
        </p:nvSpPr>
        <p:spPr>
          <a:xfrm>
            <a:off x="383118" y="6227764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833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9"/>
          <p:cNvSpPr txBox="1"/>
          <p:nvPr/>
        </p:nvSpPr>
        <p:spPr>
          <a:xfrm>
            <a:off x="12344401" y="539750"/>
            <a:ext cx="2188633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dirty="0">
                <a:latin typeface="+mn-lt"/>
              </a:rPr>
              <a:t>Bild zuschneiden unter: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Format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Zuschneiden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 err="1">
                <a:latin typeface="+mn-lt"/>
              </a:rPr>
              <a:t>Zuschneidewerkzeug</a:t>
            </a:r>
            <a:r>
              <a:rPr lang="de-DE" sz="1000" dirty="0">
                <a:latin typeface="+mn-lt"/>
              </a:rPr>
              <a:t> horizontal bis zur ersten oder zweiten Linie ziehen</a:t>
            </a:r>
          </a:p>
        </p:txBody>
      </p:sp>
      <p:sp>
        <p:nvSpPr>
          <p:cNvPr id="5" name="Textfeld 12"/>
          <p:cNvSpPr txBox="1"/>
          <p:nvPr/>
        </p:nvSpPr>
        <p:spPr>
          <a:xfrm>
            <a:off x="-2341033" y="652464"/>
            <a:ext cx="2188633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dirty="0"/>
              <a:t>Logo in neuer Logosystematik einfügen: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Zum Anpassen der Fußzeile unt</a:t>
            </a:r>
            <a:r>
              <a:rPr lang="de-DE" sz="1000" dirty="0"/>
              <a:t>er Karteireiter Ansicht &gt; auf Folienmaster klicken. Links in der Übersicht auf die oberste Folie scrollen und dort in die Fußzeile klicken. Das Beispiellogo kann nun entfernt werden. </a:t>
            </a:r>
            <a:endParaRPr lang="de-DE" sz="1000" dirty="0">
              <a:latin typeface="+mn-lt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Einfügen über Karteireiter Einfügen &gt; Grafik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Logo auswählen (PNG in RGB)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Skalieren: Doppelklick auf Logo &gt; </a:t>
            </a:r>
            <a:r>
              <a:rPr lang="de-DE" sz="1000" dirty="0"/>
              <a:t>unter Schriftgrad (rechts im Kopf) Höhe 2,26 cm  einstellen (</a:t>
            </a:r>
            <a:r>
              <a:rPr lang="de-DE" sz="1000" dirty="0">
                <a:latin typeface="+mn-lt"/>
              </a:rPr>
              <a:t>Breite variiert je nach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latin typeface="+mn-lt"/>
              </a:rPr>
              <a:t>     Schutzraum)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mit Schutzraum am rechten untern Rand platzieren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Masteransicht schließen. Das Logo ist nun auf allen  Inhalts-Folien getauscht.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Zum Tauschen der Logos in Titel- und Abschlussfolie die jeweilige Masterfolie links anklicken und dort ebenso verfahren. </a:t>
            </a:r>
            <a:endParaRPr lang="de-DE" sz="1000" dirty="0">
              <a:latin typeface="+mn-lt"/>
            </a:endParaRPr>
          </a:p>
        </p:txBody>
      </p:sp>
      <p:pic>
        <p:nvPicPr>
          <p:cNvPr id="7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33" y="6040439"/>
            <a:ext cx="4641851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4000" y="4380549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53669" y="4969544"/>
            <a:ext cx="11424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83118" y="6227764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41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3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9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12"/>
          <p:cNvSpPr txBox="1"/>
          <p:nvPr/>
        </p:nvSpPr>
        <p:spPr>
          <a:xfrm>
            <a:off x="-2341033" y="652464"/>
            <a:ext cx="2188633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dirty="0"/>
              <a:t>Logo in neuer Logosystematik einfügen: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Zum Anpassen der Fußzeile unt</a:t>
            </a:r>
            <a:r>
              <a:rPr lang="de-DE" sz="1000" dirty="0"/>
              <a:t>er Karteireiter Ansicht &gt; auf Folienmaster klicken. Links in der Übersicht auf die oberste Folie scrollen und dort in die Fußzeile klicken. Das Beispiellogo kann nun entfernt werden. </a:t>
            </a:r>
            <a:endParaRPr lang="de-DE" sz="1000" dirty="0">
              <a:latin typeface="+mn-lt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Einfügen über Karteireiter Einfügen &gt; Grafik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Logo auswählen (PNG in RGB)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Skalieren: Doppelklick auf Logo &gt; </a:t>
            </a:r>
            <a:r>
              <a:rPr lang="de-DE" sz="1000" dirty="0"/>
              <a:t>unter Schriftgrad (rechts im Kopf) Höhe 2,26 cm  einstellen (</a:t>
            </a:r>
            <a:r>
              <a:rPr lang="de-DE" sz="1000" dirty="0">
                <a:latin typeface="+mn-lt"/>
              </a:rPr>
              <a:t>Breite variiert je nach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latin typeface="+mn-lt"/>
              </a:rPr>
              <a:t>     Schutzraum)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mit Schutzraum am rechten untern Rand platzieren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Masteransicht schließen. Das Logo ist nun auf allen  Inhalts-Folien getauscht.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Zum Tauschen der Logos in Titel- und Abschlussfolie die jeweilige Masterfolie links anklicken und dort ebenso verfahren. </a:t>
            </a:r>
            <a:endParaRPr lang="de-DE" sz="1000" dirty="0">
              <a:latin typeface="+mn-lt"/>
            </a:endParaRP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33" y="6040439"/>
            <a:ext cx="4641851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83118" y="6227764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57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9"/>
          <p:cNvCxnSpPr/>
          <p:nvPr/>
        </p:nvCxnSpPr>
        <p:spPr>
          <a:xfrm>
            <a:off x="383118" y="303688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12"/>
          <p:cNvSpPr txBox="1"/>
          <p:nvPr/>
        </p:nvSpPr>
        <p:spPr>
          <a:xfrm>
            <a:off x="-2341033" y="652464"/>
            <a:ext cx="2188633" cy="44012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dirty="0"/>
              <a:t>Logo in neuer Logosystematik einfügen: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Zum Anpassen der Fußzeile unt</a:t>
            </a:r>
            <a:r>
              <a:rPr lang="de-DE" sz="1000" dirty="0"/>
              <a:t>er Karteireiter Ansicht &gt; auf Folienmaster klicken. Links in der Übersicht auf die oberste Folie scrollen und dort in die Fußzeile klicken. Das Beispiellogo kann nun entfernt werden. </a:t>
            </a:r>
            <a:endParaRPr lang="de-DE" sz="1000" dirty="0">
              <a:latin typeface="+mn-lt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Einfügen über Karteireiter Einfügen &gt; Grafik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Logo auswählen (PNG in RGB)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</a:rPr>
              <a:t>Skalieren: Doppelklick auf Logo &gt; </a:t>
            </a:r>
            <a:r>
              <a:rPr lang="de-DE" sz="1000" dirty="0"/>
              <a:t>unter Schriftgrad (rechts im Kopf) Höhe 2,26 cm  einstellen (</a:t>
            </a:r>
            <a:r>
              <a:rPr lang="de-DE" sz="1000" dirty="0">
                <a:latin typeface="+mn-lt"/>
              </a:rPr>
              <a:t>Breite variiert je nach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>
                <a:latin typeface="+mn-lt"/>
              </a:rPr>
              <a:t>     Schutzraum)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mit Schutzraum am rechten untern Rand platzieren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Masteransicht schließen. Das Logo ist nun auf allen  Inhalts-Folien getauscht.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/>
              <a:t>Zum Tauschen der Logos in Titel- und Abschlussfolie die jeweilige Masterfolie links anklicken und dort ebenso verfahren. </a:t>
            </a:r>
            <a:endParaRPr lang="de-DE" sz="1000" dirty="0">
              <a:latin typeface="+mn-lt"/>
            </a:endParaRP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33" y="6040439"/>
            <a:ext cx="4641851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84000" y="3196800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83118" y="6227764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2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83118" y="1684800"/>
            <a:ext cx="11425767" cy="319405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90" y="6116036"/>
            <a:ext cx="5834117" cy="5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28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1152000"/>
            <a:ext cx="5449241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83119" y="1684800"/>
            <a:ext cx="5450123" cy="319405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90" y="6116036"/>
            <a:ext cx="5834117" cy="560661"/>
          </a:xfrm>
          <a:prstGeom prst="rect">
            <a:avLst/>
          </a:prstGeom>
        </p:spPr>
      </p:pic>
      <p:sp>
        <p:nvSpPr>
          <p:cNvPr id="6" name="Textplatzhalter 24"/>
          <p:cNvSpPr>
            <a:spLocks noGrp="1"/>
          </p:cNvSpPr>
          <p:nvPr>
            <p:ph type="body" sz="quarter" idx="14"/>
          </p:nvPr>
        </p:nvSpPr>
        <p:spPr>
          <a:xfrm>
            <a:off x="6359725" y="1152000"/>
            <a:ext cx="514209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5"/>
          </p:nvPr>
        </p:nvSpPr>
        <p:spPr>
          <a:xfrm>
            <a:off x="6358759" y="1684800"/>
            <a:ext cx="5143063" cy="319405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375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2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83118" y="1684801"/>
            <a:ext cx="11425767" cy="3751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10" y="6232788"/>
            <a:ext cx="5771055" cy="4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484" y="1684338"/>
            <a:ext cx="370840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83118" y="1684800"/>
            <a:ext cx="7531100" cy="398595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27" y="6147567"/>
            <a:ext cx="5886668" cy="6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2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498601" y="6227764"/>
            <a:ext cx="5668433" cy="630237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 smtClean="0"/>
              <a:t>Titel der Präsentation  |  Name des Vortragenden  |  Organisationseinheit  |  00.00.2000  |  Die Fußzeile bietet Platz für einen Text über 3 Zeilen  |  Die Fußzeile bietet Platz für einen Text über 3 Zeilen  |  Die Fußzeile bietet Platz für 3 Zeilen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900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383118" y="81438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8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feld 6"/>
          <p:cNvSpPr txBox="1">
            <a:spLocks noChangeArrowheads="1"/>
          </p:cNvSpPr>
          <p:nvPr/>
        </p:nvSpPr>
        <p:spPr bwMode="auto">
          <a:xfrm>
            <a:off x="-2992967" y="5411788"/>
            <a:ext cx="270933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de-DE" sz="1000" b="1" smtClean="0"/>
              <a:t>Fußzeile anpassen:</a:t>
            </a:r>
            <a:endParaRPr lang="de-DE" altLang="de-DE" sz="1000" smtClean="0"/>
          </a:p>
          <a:p>
            <a:pPr eaLnBrk="1" hangingPunct="1">
              <a:defRPr/>
            </a:pPr>
            <a:r>
              <a:rPr lang="de-DE" altLang="de-DE" sz="1000" smtClean="0"/>
              <a:t>Zum Anpassen der Fußzeile unter Karteireiter Ansicht &gt; auf Folienmaster klicken. Links in der Übersicht auf die oberste Folie scrollen und dort in die Fußzeile klicken. So wird der Text automatisch auf allen Seiten angepasst.</a:t>
            </a:r>
            <a:endParaRPr lang="de-DE" altLang="de-DE" sz="1000" b="1" smtClean="0"/>
          </a:p>
        </p:txBody>
      </p:sp>
      <p:sp>
        <p:nvSpPr>
          <p:cNvPr id="1031" name="Textfeld 14"/>
          <p:cNvSpPr txBox="1">
            <a:spLocks noChangeArrowheads="1"/>
          </p:cNvSpPr>
          <p:nvPr/>
        </p:nvSpPr>
        <p:spPr bwMode="auto">
          <a:xfrm>
            <a:off x="385233" y="6227764"/>
            <a:ext cx="973667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86CCADD2-FCBE-409D-B50C-3330C0B18ED4}" type="slidenum">
              <a:rPr lang="de-DE" altLang="de-DE" sz="900" smtClean="0">
                <a:solidFill>
                  <a:schemeClr val="tx2"/>
                </a:solidFill>
              </a:rPr>
              <a:pPr>
                <a:defRPr/>
              </a:pPr>
              <a:t>‹#›</a:t>
            </a:fld>
            <a:endParaRPr lang="de-DE" altLang="de-DE" sz="900" smtClean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040439"/>
            <a:ext cx="3337984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8900" y="6139656"/>
            <a:ext cx="5947833" cy="5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2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68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57325"/>
            <a:ext cx="10515600" cy="471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E2B1E-54B8-46D9-A5CC-B01E0FEA9C05}" type="datetime1">
              <a:rPr lang="en-US" smtClean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229FE-4E48-4D3B-A3D0-27C1F0EE025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6124576"/>
            <a:ext cx="3668184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r Verbinder 10"/>
          <p:cNvCxnSpPr/>
          <p:nvPr/>
        </p:nvCxnSpPr>
        <p:spPr>
          <a:xfrm>
            <a:off x="360258" y="1333500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3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8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8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24000" cy="969974"/>
          </a:xfrm>
        </p:spPr>
        <p:txBody>
          <a:bodyPr/>
          <a:lstStyle/>
          <a:p>
            <a:r>
              <a:rPr lang="en-US" dirty="0" smtClean="0"/>
              <a:t>Robotic Process Automation Research</a:t>
            </a:r>
            <a:endParaRPr lang="en-US" sz="28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84000" y="3704317"/>
            <a:ext cx="11424000" cy="1178987"/>
          </a:xfrm>
        </p:spPr>
        <p:txBody>
          <a:bodyPr/>
          <a:lstStyle/>
          <a:p>
            <a:r>
              <a:rPr lang="en-US" dirty="0" smtClean="0"/>
              <a:t>Junxiong(Frank) Gao</a:t>
            </a:r>
          </a:p>
          <a:p>
            <a:r>
              <a:rPr lang="en-US" altLang="zh-CN" dirty="0" smtClean="0"/>
              <a:t>21.5.2019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7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3"/>
              <p:cNvSpPr txBox="1">
                <a:spLocks/>
              </p:cNvSpPr>
              <p:nvPr/>
            </p:nvSpPr>
            <p:spPr>
              <a:xfrm>
                <a:off x="838200" y="1392236"/>
                <a:ext cx="11101754" cy="178276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𝑓𝑟𝑚</m:t>
                        </m:r>
                      </m:sub>
                    </m:sSub>
                  </m:oMath>
                </a14:m>
                <a:r>
                  <a:rPr lang="en-U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be the universe of form name</a:t>
                </a:r>
                <a:r>
                  <a:rPr lang="en-US" dirty="0" smtClean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𝑓𝑙𝑑</m:t>
                        </m:r>
                      </m:sub>
                    </m:sSub>
                  </m:oMath>
                </a14:m>
                <a:r>
                  <a:rPr lang="en-U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be the </a:t>
                </a:r>
                <a:r>
                  <a:rPr lang="en-US" dirty="0" smtClean="0"/>
                  <a:t>universal form </a:t>
                </a:r>
                <a:r>
                  <a:rPr lang="en-US" dirty="0" smtClean="0"/>
                  <a:t>field.</a:t>
                </a:r>
                <a:endParaRPr lang="en-US" dirty="0"/>
              </a:p>
              <a:p>
                <a:r>
                  <a:rPr lang="en-US" dirty="0" smtClean="0"/>
                  <a:t>A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 smtClean="0"/>
                  <a:t> is a pair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𝑓𝑟𝑚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℘(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𝑓𝑟𝑚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𝑓𝑙𝑑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be </a:t>
                </a:r>
                <a:r>
                  <a:rPr lang="en-US" altLang="zh-CN" dirty="0" smtClean="0"/>
                  <a:t>the</a:t>
                </a:r>
                <a:r>
                  <a:rPr lang="en-US" dirty="0" smtClean="0"/>
                  <a:t> </a:t>
                </a:r>
                <a:r>
                  <a:rPr lang="en-US" dirty="0"/>
                  <a:t>universe of </a:t>
                </a:r>
                <a:r>
                  <a:rPr lang="en-US" dirty="0" smtClean="0"/>
                  <a:t>form.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5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2236"/>
                <a:ext cx="11101754" cy="1782764"/>
              </a:xfrm>
              <a:prstGeom prst="rect">
                <a:avLst/>
              </a:prstGeom>
              <a:blipFill>
                <a:blip r:embed="rId2"/>
                <a:stretch>
                  <a:fillRect l="-988" t="-5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pPr algn="l"/>
            <a:fld id="{DD8229FE-4E48-4D3B-A3D0-27C1F0EE0256}" type="slidenum">
              <a:rPr lang="en-US" smtClean="0"/>
              <a:pPr algn="l"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842" y="74201"/>
            <a:ext cx="1484160" cy="119290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827202" y="5880102"/>
            <a:ext cx="3860800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6512" y="3936386"/>
            <a:ext cx="3385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type of information container could seen as a form,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long as it has </a:t>
            </a:r>
            <a:r>
              <a:rPr lang="en-US" b="1" dirty="0"/>
              <a:t>constant structure and position</a:t>
            </a:r>
            <a:r>
              <a:rPr lang="en-US" dirty="0"/>
              <a:t> in </a:t>
            </a:r>
            <a:r>
              <a:rPr lang="en-US" dirty="0" smtClean="0"/>
              <a:t>system.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702" y="3283968"/>
            <a:ext cx="6731000" cy="33634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331983" y="2894543"/>
                <a:ext cx="2860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Alarm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𝐾𝑃𝐼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𝑇𝑦𝑝𝑒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983" y="2894543"/>
                <a:ext cx="286071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021551" y="2914636"/>
                <a:ext cx="44876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𝑀𝐶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𝑄𝑅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𝐶𝑎𝑠h𝑅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𝐷𝐸𝑅</m:t>
                      </m:r>
                      <m:r>
                        <m:rPr>
                          <m:lit/>
                        </m:rPr>
                        <a:rPr lang="en-US" i="1" dirty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551" y="2914636"/>
                <a:ext cx="4487639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9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Form 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3146"/>
                <a:ext cx="10515600" cy="422030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A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form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action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i="1"/>
                      <m:t>F</m:t>
                    </m:r>
                    <m:r>
                      <m:rPr>
                        <m:nor/>
                      </m:rPr>
                      <a:rPr lang="en-US" i="1"/>
                      <m:t>,</m:t>
                    </m:r>
                    <m:r>
                      <m:rPr>
                        <m:nor/>
                      </m:rPr>
                      <a:rPr lang="en-US" i="1"/>
                      <m:t>r</m:t>
                    </m:r>
                    <m:r>
                      <m:rPr>
                        <m:nor/>
                      </m:rPr>
                      <a:rPr lang="en-US" i="1"/>
                      <m:t>,</m:t>
                    </m:r>
                    <m:r>
                      <m:rPr>
                        <m:nor/>
                      </m:rPr>
                      <a:rPr lang="en-US" i="1"/>
                      <m:t>w</m:t>
                    </m:r>
                    <m:r>
                      <m:rPr>
                        <m:nor/>
                      </m:rPr>
                      <a:rPr lang="en-US" i="1"/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,</m:t>
                    </m:r>
                    <m:r>
                      <m:rPr>
                        <m:nor/>
                      </m:rPr>
                      <a:rPr lang="en-US" i="1"/>
                      <m:t>u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tuple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𝐹𝐴</m:t>
                        </m:r>
                      </m:sub>
                    </m:sSub>
                  </m:oMath>
                </a14:m>
                <a:r>
                  <a:rPr lang="en-US" dirty="0"/>
                  <a:t> donates all possible FA, an IO-Log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∈℘(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set of FAs</a:t>
                </a:r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form where the FA occurred.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 smtClean="0"/>
                  <a:t> ,user </a:t>
                </a:r>
                <a:r>
                  <a:rPr lang="en-US" dirty="0"/>
                  <a:t>reads on the </a:t>
                </a:r>
                <a:r>
                  <a:rPr lang="en-US" dirty="0" smtClean="0"/>
                  <a:t>form;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user writes on the </a:t>
                </a:r>
                <a:r>
                  <a:rPr lang="en-US" dirty="0" smtClean="0"/>
                  <a:t>form.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𝑡𝑓</m:t>
                    </m:r>
                  </m:oMath>
                </a14:m>
                <a:r>
                  <a:rPr lang="en-US" dirty="0"/>
                  <a:t> are two </a:t>
                </a:r>
                <a:r>
                  <a:rPr lang="en-US" dirty="0" smtClean="0"/>
                  <a:t>timestamps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the information of user, who did this FA.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3146"/>
                <a:ext cx="10515600" cy="4220308"/>
              </a:xfrm>
              <a:blipFill>
                <a:blip r:embed="rId2"/>
                <a:stretch>
                  <a:fillRect t="-2023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96000" y="4664961"/>
                <a:ext cx="5624617" cy="1242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𝐼𝑛𝑡𝑒𝑟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𝑅𝑒𝑠𝑢𝑙𝑡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𝐸𝑠𝑡𝑖𝑚𝑎𝑡𝑖𝑛𝑔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𝑁𝑎𝑚𝑒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𝐹𝑟𝑎𝑛𝑘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𝐴𝑔𝑒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,28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𝐺𝑒𝑛𝑑𝑒𝑟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𝑀𝑎𝑙𝑒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,201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𝐹𝑟𝑎𝑛𝑘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64961"/>
                <a:ext cx="5624617" cy="1242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006" y="3898686"/>
            <a:ext cx="5228522" cy="2369762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DD8229FE-4E48-4D3B-A3D0-27C1F0EE0256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842" y="74201"/>
            <a:ext cx="1484160" cy="1192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00525" y="6268448"/>
                <a:ext cx="26574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Different abort methods, can’t get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 smtClean="0"/>
                  <a:t> in </a:t>
                </a:r>
                <a:r>
                  <a:rPr lang="en-US" altLang="zh-CN" dirty="0"/>
                  <a:t>sometime</a:t>
                </a:r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525" y="6268448"/>
                <a:ext cx="2657475" cy="646331"/>
              </a:xfrm>
              <a:prstGeom prst="rect">
                <a:avLst/>
              </a:prstGeom>
              <a:blipFill>
                <a:blip r:embed="rId6"/>
                <a:stretch>
                  <a:fillRect l="-183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7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827202" y="5880102"/>
            <a:ext cx="3860800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Rule</a:t>
            </a:r>
            <a:r>
              <a:rPr lang="en-US" altLang="zh-CN" dirty="0" smtClean="0"/>
              <a:t>, Robot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85900"/>
                <a:ext cx="10849803" cy="523557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rule is an </a:t>
                </a:r>
                <a:r>
                  <a:rPr lang="en-US" b="1" dirty="0"/>
                  <a:t>if then </a:t>
                </a:r>
                <a:r>
                  <a:rPr lang="en-US" dirty="0" smtClean="0"/>
                  <a:t>statement, Robot is a rule-based system</a:t>
                </a:r>
              </a:p>
              <a:p>
                <a:r>
                  <a:rPr lang="en-US" dirty="0" smtClean="0"/>
                  <a:t>Rule </a:t>
                </a:r>
                <a:r>
                  <a:rPr lang="en-US" dirty="0"/>
                  <a:t>has two parts, </a:t>
                </a:r>
                <a:r>
                  <a:rPr lang="en-US" b="1" dirty="0">
                    <a:solidFill>
                      <a:srgbClr val="FF0000"/>
                    </a:solidFill>
                  </a:rPr>
                  <a:t>if </a:t>
                </a:r>
                <a:r>
                  <a:rPr lang="en-US" dirty="0" smtClean="0"/>
                  <a:t>Condition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then </a:t>
                </a:r>
                <a:r>
                  <a:rPr lang="en-US" dirty="0" smtClean="0"/>
                  <a:t>Response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𝐹𝐴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𝔹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Condition is a Boolean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𝑟𝑒𝑠𝑝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𝐹𝐴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Response take observation to make response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/>
                      <m:t>=</m:t>
                    </m:r>
                    <m:r>
                      <a:rPr lang="en-US"/>
                      <m:t>𝒫</m:t>
                    </m:r>
                    <m:d>
                      <m:dPr>
                        <m:ctrlPr>
                          <a:rPr lang="en-US"/>
                        </m:ctrlPr>
                      </m:dPr>
                      <m:e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/>
                              <m:t>𝑈</m:t>
                            </m:r>
                          </m:e>
                          <m:sub>
                            <m:r>
                              <a:rPr lang="en-US"/>
                              <m:t>𝐹𝐴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/>
                      <m:t>𝒫</m:t>
                    </m:r>
                    <m:d>
                      <m:dPr>
                        <m:ctrlPr>
                          <a:rPr lang="en-US"/>
                        </m:ctrlPr>
                      </m:dPr>
                      <m:e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/>
                              <m:t>𝑈</m:t>
                            </m:r>
                          </m:e>
                          <m:sub>
                            <m:r>
                              <a:rPr lang="en-US"/>
                              <m:t>𝐹𝐴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∪{⊥}</m:t>
                    </m:r>
                  </m:oMath>
                </a14:m>
                <a:r>
                  <a:rPr lang="en-US" dirty="0" smtClean="0"/>
                  <a:t> be </a:t>
                </a:r>
                <a:r>
                  <a:rPr lang="en-US" dirty="0"/>
                  <a:t>the </a:t>
                </a:r>
                <a:r>
                  <a:rPr lang="en-US" dirty="0" smtClean="0"/>
                  <a:t>universe of rule,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a </a:t>
                </a:r>
                <a:r>
                  <a:rPr lang="en-US" b="1" dirty="0"/>
                  <a:t>piecewise function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let</m:t>
                    </m:r>
                    <m:r>
                      <a:rPr lang="en-US"/>
                      <m:t> </m:t>
                    </m:r>
                    <m:r>
                      <m:rPr>
                        <m:sty m:val="p"/>
                      </m:rPr>
                      <a:rPr lang="en-US"/>
                      <m:t>O</m:t>
                    </m:r>
                    <m:r>
                      <a:rPr lang="en-US"/>
                      <m:t>∈</m:t>
                    </m:r>
                    <m:r>
                      <a:rPr lang="en-US"/>
                      <m:t>𝒫</m:t>
                    </m:r>
                    <m:d>
                      <m:dPr>
                        <m:ctrlPr>
                          <a:rPr lang="en-US"/>
                        </m:ctrlPr>
                      </m:dPr>
                      <m:e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/>
                              <m:t>𝑈</m:t>
                            </m:r>
                          </m:e>
                          <m:sub>
                            <m:r>
                              <a:rPr lang="en-US"/>
                              <m:t>𝐹𝐴</m:t>
                            </m:r>
                          </m:sub>
                        </m:sSub>
                      </m:e>
                    </m:d>
                    <m:r>
                      <a:rPr lang="en-US"/>
                      <m:t>, </m:t>
                    </m:r>
                    <m:r>
                      <m:rPr>
                        <m:sty m:val="p"/>
                      </m:rPr>
                      <a:rPr lang="en-US"/>
                      <m:t>c</m:t>
                    </m:r>
                    <m:r>
                      <a:rPr lang="en-US"/>
                      <m:t>∈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𝑈</m:t>
                        </m:r>
                      </m:e>
                      <m:sub>
                        <m:r>
                          <a:rPr lang="en-US"/>
                          <m:t>𝑐𝑜𝑛𝑑</m:t>
                        </m:r>
                      </m:sub>
                    </m:sSub>
                    <m:r>
                      <a:rPr lang="en-US"/>
                      <m:t>, </m:t>
                    </m:r>
                    <m:r>
                      <m:rPr>
                        <m:sty m:val="p"/>
                      </m:rPr>
                      <a:rPr lang="en-US"/>
                      <m:t>p</m:t>
                    </m:r>
                    <m:r>
                      <a:rPr lang="en-US"/>
                      <m:t>∈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𝑈</m:t>
                        </m:r>
                      </m:e>
                      <m:sub>
                        <m:r>
                          <a:rPr lang="en-US"/>
                          <m:t>𝑟𝑒𝑠𝑝</m:t>
                        </m:r>
                      </m:sub>
                    </m:sSub>
                    <m:r>
                      <a:rPr lang="en-US"/>
                      <m:t>,</m:t>
                    </m:r>
                  </m:oMath>
                </a14:m>
                <a:r>
                  <a:rPr lang="en-US" dirty="0" smtClean="0"/>
                  <a:t>any rule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 smtClean="0"/>
                  <a:t> must </a:t>
                </a:r>
                <a:r>
                  <a:rPr lang="en-US" dirty="0"/>
                  <a:t>hold following </a:t>
                </a:r>
                <a:r>
                  <a:rPr lang="en-US" dirty="0" smtClean="0"/>
                  <a:t>structure</a:t>
                </a:r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d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⊥,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¬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𝐹𝐴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∪{⊥}</m:t>
                    </m:r>
                  </m:oMath>
                </a14:m>
                <a:r>
                  <a:rPr lang="en-US" dirty="0" smtClean="0"/>
                  <a:t> is the rule engine, basing on observation select a rule.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𝑅𝑜𝑏𝑜𝑡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𝑅𝐸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a tuple of a set of rules and a rule engine.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85900"/>
                <a:ext cx="10849803" cy="5235577"/>
              </a:xfrm>
              <a:blipFill>
                <a:blip r:embed="rId3"/>
                <a:stretch>
                  <a:fillRect l="-955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842" y="74201"/>
            <a:ext cx="1484160" cy="1192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939630" y="1552294"/>
                <a:ext cx="1414170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dirty="0" smtClean="0"/>
                  <a:t> means null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630" y="1552294"/>
                <a:ext cx="1414170" cy="369332"/>
              </a:xfrm>
              <a:prstGeom prst="rect">
                <a:avLst/>
              </a:prstGeom>
              <a:blipFill>
                <a:blip r:embed="rId5"/>
                <a:stretch>
                  <a:fillRect t="-8065" r="-2564" b="-241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6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Observe one FA response one FA, only detect the </a:t>
            </a:r>
            <a:r>
              <a:rPr lang="en-US" b="1" dirty="0" smtClean="0"/>
              <a:t>copy </a:t>
            </a:r>
            <a:r>
              <a:rPr lang="en-US" dirty="0" smtClean="0"/>
              <a:t>between</a:t>
            </a:r>
            <a:r>
              <a:rPr lang="en-US" b="1" dirty="0" smtClean="0"/>
              <a:t>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A lot formalization……</a:t>
            </a:r>
          </a:p>
          <a:p>
            <a:r>
              <a:rPr lang="en-US" dirty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smtClean="0"/>
              <a:t>Rule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05492" y="4762500"/>
            <a:ext cx="3873500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3632692"/>
            <a:ext cx="7545142" cy="31999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05492" y="5129733"/>
            <a:ext cx="2921000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27202" y="5880102"/>
            <a:ext cx="3860800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113093" y="4996243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318875" y="5605842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729542" y="4666476"/>
                <a:ext cx="5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542" y="4666476"/>
                <a:ext cx="5715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318875" y="5319576"/>
                <a:ext cx="571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875" y="5319576"/>
                <a:ext cx="571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8" idx="6"/>
            <a:endCxn id="9" idx="2"/>
          </p:cNvCxnSpPr>
          <p:nvPr/>
        </p:nvCxnSpPr>
        <p:spPr>
          <a:xfrm>
            <a:off x="10192224" y="5035809"/>
            <a:ext cx="1126651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073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Implementation-Robot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44" y="2821042"/>
            <a:ext cx="1994046" cy="2211578"/>
          </a:xfrm>
          <a:prstGeom prst="rect">
            <a:avLst/>
          </a:prstGeom>
        </p:spPr>
      </p:pic>
      <p:sp>
        <p:nvSpPr>
          <p:cNvPr id="11" name="Striped Right Arrow 10"/>
          <p:cNvSpPr/>
          <p:nvPr/>
        </p:nvSpPr>
        <p:spPr>
          <a:xfrm>
            <a:off x="3183713" y="3603802"/>
            <a:ext cx="673100" cy="64605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06" y="2000425"/>
            <a:ext cx="7298294" cy="42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Operating-Collect IO-Log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15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097613" y="1740907"/>
            <a:ext cx="48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Ear</a:t>
            </a:r>
            <a:endParaRPr lang="en-US" dirty="0"/>
          </a:p>
        </p:txBody>
      </p:sp>
      <p:pic>
        <p:nvPicPr>
          <p:cNvPr id="28" name="Picture 6" descr="âserver icon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793" y="2044510"/>
            <a:ext cx="1104054" cy="110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790547" y="1740219"/>
            <a:ext cx="68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Brain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1885" y="2312235"/>
            <a:ext cx="14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Enter in Page</a:t>
            </a:r>
            <a:endParaRPr lang="en-US" b="1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035669" y="2392485"/>
            <a:ext cx="3343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67755" y="2008870"/>
            <a:ext cx="16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 </a:t>
            </a:r>
            <a:r>
              <a:rPr lang="en-US" dirty="0" smtClean="0"/>
              <a:t>Send Address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684847" y="2305511"/>
            <a:ext cx="158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</a:t>
            </a:r>
            <a:r>
              <a:rPr lang="en-US" dirty="0" smtClean="0"/>
              <a:t>Test Address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035669" y="2717350"/>
            <a:ext cx="3343031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02551" y="2733185"/>
            <a:ext cx="3077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3.True</a:t>
            </a:r>
            <a:r>
              <a:rPr lang="en-US" dirty="0" smtClean="0"/>
              <a:t>. If page is a form, send form setting.</a:t>
            </a:r>
          </a:p>
          <a:p>
            <a:r>
              <a:rPr lang="en-US" b="1" dirty="0" smtClean="0"/>
              <a:t>3.False</a:t>
            </a:r>
            <a:r>
              <a:rPr lang="en-US" dirty="0" smtClean="0"/>
              <a:t>. If page is not a form, ask </a:t>
            </a:r>
            <a:r>
              <a:rPr lang="en-US" altLang="zh-CN" b="1" dirty="0" smtClean="0"/>
              <a:t>Ear</a:t>
            </a:r>
            <a:r>
              <a:rPr lang="en-US" dirty="0" smtClean="0"/>
              <a:t> stop listening on this page, no further step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03175" y="4300349"/>
            <a:ext cx="18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Detect </a:t>
            </a:r>
          </a:p>
          <a:p>
            <a:r>
              <a:rPr lang="en-US" b="1" dirty="0" smtClean="0"/>
              <a:t>Finish Motion</a:t>
            </a:r>
          </a:p>
          <a:p>
            <a:r>
              <a:rPr lang="en-US" dirty="0"/>
              <a:t>basing on </a:t>
            </a:r>
            <a:r>
              <a:rPr lang="en-US" dirty="0" smtClean="0"/>
              <a:t>setting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209800" y="2821288"/>
            <a:ext cx="219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4. </a:t>
            </a:r>
            <a:r>
              <a:rPr lang="en-US" dirty="0" smtClean="0"/>
              <a:t>Collect form field value for </a:t>
            </a:r>
            <a:r>
              <a:rPr lang="en-US" i="1" dirty="0" smtClean="0"/>
              <a:t>read,</a:t>
            </a:r>
            <a:r>
              <a:rPr lang="en-US" dirty="0"/>
              <a:t> basing on setting</a:t>
            </a:r>
          </a:p>
          <a:p>
            <a:endParaRPr lang="en-US" i="1" dirty="0"/>
          </a:p>
        </p:txBody>
      </p:sp>
      <p:pic>
        <p:nvPicPr>
          <p:cNvPr id="41" name="Picture 6" descr="âserver icon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793" y="4300349"/>
            <a:ext cx="1104054" cy="110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>
            <a:off x="4035669" y="4651502"/>
            <a:ext cx="3343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203332" y="174153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When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4176675" y="4753036"/>
            <a:ext cx="3343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5. </a:t>
            </a:r>
            <a:r>
              <a:rPr lang="en-US" dirty="0" smtClean="0"/>
              <a:t>Collect form field value for </a:t>
            </a:r>
            <a:r>
              <a:rPr lang="en-US" i="1" dirty="0" smtClean="0"/>
              <a:t>write,</a:t>
            </a:r>
            <a:r>
              <a:rPr lang="en-US" dirty="0" smtClean="0"/>
              <a:t> basing on setting</a:t>
            </a:r>
          </a:p>
          <a:p>
            <a:r>
              <a:rPr lang="en-US" b="1" dirty="0" smtClean="0"/>
              <a:t>6. </a:t>
            </a:r>
            <a:r>
              <a:rPr lang="en-US" dirty="0" smtClean="0"/>
              <a:t>Pack information into FA, send to </a:t>
            </a:r>
            <a:r>
              <a:rPr lang="en-US" altLang="zh-CN" b="1" dirty="0" smtClean="0"/>
              <a:t>Brain</a:t>
            </a:r>
            <a:endParaRPr lang="en-US" b="1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3097613" y="4022834"/>
            <a:ext cx="48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Ear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790547" y="3990234"/>
            <a:ext cx="68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Brain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684847" y="4481073"/>
            <a:ext cx="118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7. </a:t>
            </a:r>
            <a:r>
              <a:rPr lang="en-US" dirty="0" smtClean="0"/>
              <a:t>Store </a:t>
            </a:r>
            <a:r>
              <a:rPr lang="en-US" altLang="zh-CN" dirty="0" smtClean="0"/>
              <a:t>FA</a:t>
            </a:r>
            <a:endParaRPr lang="en-US" dirty="0" smtClean="0"/>
          </a:p>
        </p:txBody>
      </p:sp>
      <p:pic>
        <p:nvPicPr>
          <p:cNvPr id="5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42" y="2179827"/>
            <a:ext cx="649728" cy="675637"/>
          </a:xfrm>
        </p:spPr>
      </p:pic>
      <p:pic>
        <p:nvPicPr>
          <p:cNvPr id="5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93" y="4392166"/>
            <a:ext cx="649728" cy="6756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109200" y="3009148"/>
            <a:ext cx="1688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Benefit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Privacy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842" y="74201"/>
            <a:ext cx="1484160" cy="11929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67762" y="485987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Operating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Operating-</a:t>
            </a:r>
            <a:r>
              <a:rPr lang="de-DE" dirty="0" smtClean="0"/>
              <a:t>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0564" y="2073510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Brain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03175" y="2484249"/>
            <a:ext cx="188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Received FA</a:t>
            </a:r>
            <a:endParaRPr lang="en-US" dirty="0"/>
          </a:p>
        </p:txBody>
      </p:sp>
      <p:pic>
        <p:nvPicPr>
          <p:cNvPr id="17" name="Picture 6" descr="âserver icon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69" y="2466471"/>
            <a:ext cx="1104054" cy="110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4035669" y="2835402"/>
            <a:ext cx="3343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332" y="209713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When</a:t>
            </a:r>
            <a:endParaRPr lang="en-US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4176675" y="2936936"/>
            <a:ext cx="3444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9</a:t>
            </a:r>
            <a:r>
              <a:rPr lang="en-US" b="1" dirty="0" smtClean="0"/>
              <a:t>.True</a:t>
            </a:r>
            <a:r>
              <a:rPr lang="en-US" dirty="0"/>
              <a:t>. </a:t>
            </a:r>
            <a:r>
              <a:rPr lang="en-US" dirty="0" smtClean="0"/>
              <a:t>The </a:t>
            </a:r>
            <a:r>
              <a:rPr lang="en-US" altLang="zh-CN" dirty="0" smtClean="0"/>
              <a:t>FA meet a Rule condition</a:t>
            </a:r>
            <a:r>
              <a:rPr lang="en-US" dirty="0" smtClean="0"/>
              <a:t>, generate response FA, </a:t>
            </a:r>
            <a:r>
              <a:rPr lang="en-US" dirty="0" smtClean="0"/>
              <a:t>send </a:t>
            </a:r>
            <a:r>
              <a:rPr lang="en-US" dirty="0" smtClean="0"/>
              <a:t>to </a:t>
            </a:r>
            <a:r>
              <a:rPr lang="en-US" altLang="zh-CN" b="1" dirty="0" smtClean="0"/>
              <a:t>Arm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altLang="zh-CN" b="1" dirty="0" smtClean="0"/>
              <a:t>9</a:t>
            </a:r>
            <a:r>
              <a:rPr lang="en-US" b="1" dirty="0" smtClean="0"/>
              <a:t>.False</a:t>
            </a:r>
            <a:r>
              <a:rPr lang="en-US" dirty="0"/>
              <a:t>. The </a:t>
            </a:r>
            <a:r>
              <a:rPr lang="en-US" altLang="zh-CN" dirty="0" smtClean="0"/>
              <a:t>FA don’t </a:t>
            </a:r>
            <a:r>
              <a:rPr lang="en-US" altLang="zh-CN" dirty="0"/>
              <a:t>meet </a:t>
            </a:r>
            <a:r>
              <a:rPr lang="en-US" altLang="zh-CN" dirty="0" smtClean="0"/>
              <a:t>any Rule condition, do nothing, no further step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722906" y="207692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Arm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15342" y="2853581"/>
            <a:ext cx="185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7. </a:t>
            </a:r>
            <a:r>
              <a:rPr lang="en-US" dirty="0" smtClean="0"/>
              <a:t>Store </a:t>
            </a:r>
            <a:r>
              <a:rPr lang="en-US" altLang="zh-CN" dirty="0" smtClean="0"/>
              <a:t>FA</a:t>
            </a:r>
          </a:p>
          <a:p>
            <a:r>
              <a:rPr lang="en-US" b="1" dirty="0" smtClean="0"/>
              <a:t>8. </a:t>
            </a:r>
            <a:r>
              <a:rPr lang="en-US" dirty="0" smtClean="0"/>
              <a:t>Matching Rules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84847" y="2661111"/>
            <a:ext cx="3164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10. </a:t>
            </a:r>
            <a:r>
              <a:rPr lang="en-US" dirty="0" smtClean="0"/>
              <a:t>Basing on form setting, translate FA to movements, </a:t>
            </a:r>
            <a:r>
              <a:rPr lang="en-US" altLang="zh-CN" dirty="0" smtClean="0"/>
              <a:t>go to the form, and</a:t>
            </a:r>
            <a:r>
              <a:rPr lang="en-US" dirty="0" smtClean="0"/>
              <a:t> execute </a:t>
            </a:r>
            <a:r>
              <a:rPr lang="en-US" dirty="0"/>
              <a:t>movements</a:t>
            </a:r>
            <a:r>
              <a:rPr lang="en-US" dirty="0" smtClean="0"/>
              <a:t> on it.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0208" r="25209" b="26042"/>
          <a:stretch/>
        </p:blipFill>
        <p:spPr>
          <a:xfrm>
            <a:off x="7544552" y="2484249"/>
            <a:ext cx="1173926" cy="973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842" y="74201"/>
            <a:ext cx="1484160" cy="11929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067762" y="485987"/>
            <a:ext cx="11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Operating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1669" y="3433026"/>
            <a:ext cx="158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RE: choose the most recent learned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/>
          <p:cNvSpPr/>
          <p:nvPr/>
        </p:nvSpPr>
        <p:spPr>
          <a:xfrm>
            <a:off x="7874000" y="5473700"/>
            <a:ext cx="3683000" cy="1384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Training-</a:t>
            </a:r>
            <a:r>
              <a:rPr lang="de-DE" dirty="0" smtClean="0"/>
              <a:t>Learn Rule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8147815" y="2062137"/>
            <a:ext cx="352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 </a:t>
            </a:r>
            <a:r>
              <a:rPr lang="en-US" dirty="0" smtClean="0"/>
              <a:t>is for interviewee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 </a:t>
            </a:r>
            <a:r>
              <a:rPr lang="en-US" dirty="0" smtClean="0"/>
              <a:t>is for new employee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is noise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69"/>
          <a:stretch/>
        </p:blipFill>
        <p:spPr>
          <a:xfrm>
            <a:off x="381000" y="2012776"/>
            <a:ext cx="8115484" cy="3617914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DD8229FE-4E48-4D3B-A3D0-27C1F0EE0256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842" y="74201"/>
            <a:ext cx="1484160" cy="1192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58647" y="930971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CC00"/>
                </a:solidFill>
              </a:rPr>
              <a:t>Training</a:t>
            </a:r>
            <a:endParaRPr lang="en-US" b="1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ounded Rectangle 87"/>
          <p:cNvSpPr/>
          <p:nvPr/>
        </p:nvSpPr>
        <p:spPr>
          <a:xfrm>
            <a:off x="7874000" y="5473700"/>
            <a:ext cx="3683000" cy="1384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Training-</a:t>
            </a:r>
            <a:r>
              <a:rPr lang="de-DE" dirty="0" smtClean="0"/>
              <a:t>Learn Rule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8147815" y="2062137"/>
            <a:ext cx="352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 </a:t>
            </a:r>
            <a:r>
              <a:rPr lang="en-US" dirty="0" smtClean="0"/>
              <a:t>is for interviewee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 </a:t>
            </a:r>
            <a:r>
              <a:rPr lang="en-US" dirty="0" smtClean="0"/>
              <a:t>is for new employee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is noise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7" b="-137"/>
          <a:stretch/>
        </p:blipFill>
        <p:spPr>
          <a:xfrm>
            <a:off x="838200" y="2197099"/>
            <a:ext cx="6667500" cy="4569624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DD8229FE-4E48-4D3B-A3D0-27C1F0EE0256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842" y="74201"/>
            <a:ext cx="1484160" cy="1192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58647" y="930971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CC00"/>
                </a:solidFill>
              </a:rPr>
              <a:t>Training</a:t>
            </a:r>
            <a:endParaRPr lang="en-US" b="1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3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Training-</a:t>
            </a:r>
            <a:r>
              <a:rPr lang="de-DE" dirty="0" smtClean="0"/>
              <a:t>Learn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005652"/>
            <a:ext cx="413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focus on information transformation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79" y="2633923"/>
            <a:ext cx="6180121" cy="408755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670575" y="1630361"/>
            <a:ext cx="352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 </a:t>
            </a:r>
            <a:r>
              <a:rPr lang="en-US" dirty="0" smtClean="0"/>
              <a:t>is for interviewee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 </a:t>
            </a:r>
            <a:r>
              <a:rPr lang="en-US" dirty="0" smtClean="0"/>
              <a:t>is for new employee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is noise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842" y="74201"/>
            <a:ext cx="1484160" cy="11929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258647" y="930971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CC00"/>
                </a:solidFill>
              </a:rPr>
              <a:t>Training</a:t>
            </a:r>
            <a:endParaRPr lang="en-US" b="1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3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Research 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481328"/>
            <a:ext cx="9157153" cy="53766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E2E structure </a:t>
            </a:r>
          </a:p>
          <a:p>
            <a:pPr lvl="1"/>
            <a:r>
              <a:rPr lang="en-US" altLang="zh-CN" dirty="0" smtClean="0"/>
              <a:t>What &amp; How</a:t>
            </a:r>
            <a:endParaRPr lang="en-US" dirty="0" smtClean="0"/>
          </a:p>
          <a:p>
            <a:r>
              <a:rPr lang="en-US" dirty="0" smtClean="0"/>
              <a:t>Mining Condition Model(CM)</a:t>
            </a:r>
          </a:p>
          <a:p>
            <a:pPr lvl="1"/>
            <a:r>
              <a:rPr lang="en-US" dirty="0" smtClean="0"/>
              <a:t>(A kind of behavior pattern)</a:t>
            </a:r>
          </a:p>
          <a:p>
            <a:pPr lvl="1"/>
            <a:r>
              <a:rPr lang="en-US" dirty="0" smtClean="0"/>
              <a:t>Mining with Case id</a:t>
            </a:r>
          </a:p>
          <a:p>
            <a:pPr lvl="1"/>
            <a:r>
              <a:rPr lang="en-US" dirty="0" smtClean="0"/>
              <a:t>Mining without Case id</a:t>
            </a:r>
          </a:p>
          <a:p>
            <a:r>
              <a:rPr lang="en-US" dirty="0" smtClean="0"/>
              <a:t>Complex Rule</a:t>
            </a:r>
          </a:p>
          <a:p>
            <a:pPr lvl="1"/>
            <a:r>
              <a:rPr lang="en-US" dirty="0" smtClean="0"/>
              <a:t>What is Complex Rule(CR)</a:t>
            </a:r>
          </a:p>
          <a:p>
            <a:pPr lvl="1"/>
            <a:r>
              <a:rPr lang="en-US" dirty="0" smtClean="0"/>
              <a:t>Learning Condition Function </a:t>
            </a:r>
            <a:r>
              <a:rPr lang="en-US" altLang="zh-CN" dirty="0" smtClean="0"/>
              <a:t>of </a:t>
            </a:r>
            <a:r>
              <a:rPr lang="en-US" dirty="0" smtClean="0"/>
              <a:t>CR (CM+ Causality)</a:t>
            </a:r>
          </a:p>
          <a:p>
            <a:pPr lvl="1"/>
            <a:r>
              <a:rPr lang="en-US" dirty="0" smtClean="0"/>
              <a:t>Learning Response Function of CR (CM+ Data Mining)</a:t>
            </a:r>
          </a:p>
          <a:p>
            <a:r>
              <a:rPr lang="en-US" dirty="0" smtClean="0"/>
              <a:t>Operating Problems</a:t>
            </a:r>
          </a:p>
          <a:p>
            <a:pPr lvl="1"/>
            <a:r>
              <a:rPr lang="en-US" dirty="0" smtClean="0"/>
              <a:t>RE, multiply Rules’ conditions satisfied, select which one?</a:t>
            </a:r>
          </a:p>
          <a:p>
            <a:pPr lvl="1"/>
            <a:r>
              <a:rPr lang="en-US" dirty="0" smtClean="0"/>
              <a:t>Detect Interface change and update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561385" y="6139350"/>
            <a:ext cx="3974123" cy="698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38197" y="5407268"/>
            <a:ext cx="10055469" cy="1389185"/>
          </a:xfrm>
          <a:prstGeom prst="roundRect">
            <a:avLst>
              <a:gd name="adj" fmla="val 654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38197" y="4994031"/>
            <a:ext cx="10055469" cy="336743"/>
          </a:xfrm>
          <a:prstGeom prst="roundRect">
            <a:avLst>
              <a:gd name="adj" fmla="val 1361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197" y="4246685"/>
            <a:ext cx="10055469" cy="738554"/>
          </a:xfrm>
          <a:prstGeom prst="roundRect">
            <a:avLst>
              <a:gd name="adj" fmla="val 654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8198" y="2300682"/>
            <a:ext cx="10055469" cy="1515179"/>
          </a:xfrm>
          <a:prstGeom prst="roundRect">
            <a:avLst>
              <a:gd name="adj" fmla="val 654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38199" y="1481329"/>
            <a:ext cx="10055469" cy="7695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Research 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61585" y="1685809"/>
            <a:ext cx="166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Nearly Finished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19646" y="650631"/>
            <a:ext cx="238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Next </a:t>
            </a:r>
            <a:r>
              <a:rPr lang="en-US" dirty="0" smtClean="0"/>
              <a:t>2 and half </a:t>
            </a:r>
            <a:r>
              <a:rPr lang="en-US" altLang="zh-CN" dirty="0" smtClean="0"/>
              <a:t>Y</a:t>
            </a:r>
            <a:r>
              <a:rPr lang="en-US" dirty="0" smtClean="0"/>
              <a:t>ear</a:t>
            </a:r>
            <a:r>
              <a:rPr lang="en-US" altLang="zh-CN" dirty="0" smtClean="0"/>
              <a:t>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75784" y="2851612"/>
            <a:ext cx="234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To the </a:t>
            </a:r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75784" y="4454039"/>
            <a:ext cx="234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First </a:t>
            </a:r>
            <a:r>
              <a:rPr lang="en-US" dirty="0" smtClean="0"/>
              <a:t>half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30709" y="4968326"/>
            <a:ext cx="24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Second </a:t>
            </a:r>
            <a:r>
              <a:rPr lang="en-US" dirty="0" smtClean="0"/>
              <a:t>half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80231" y="5696875"/>
            <a:ext cx="191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First </a:t>
            </a:r>
            <a:r>
              <a:rPr lang="en-US" dirty="0" smtClean="0"/>
              <a:t>half</a:t>
            </a:r>
            <a:endParaRPr lang="en-US" dirty="0"/>
          </a:p>
        </p:txBody>
      </p:sp>
      <p:sp>
        <p:nvSpPr>
          <p:cNvPr id="16" name="5-Point Star 15"/>
          <p:cNvSpPr/>
          <p:nvPr/>
        </p:nvSpPr>
        <p:spPr>
          <a:xfrm>
            <a:off x="11041585" y="2781299"/>
            <a:ext cx="369332" cy="369332"/>
          </a:xfrm>
          <a:prstGeom prst="star5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915645" y="2411967"/>
            <a:ext cx="14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Next </a:t>
            </a:r>
            <a:r>
              <a:rPr lang="en-US" altLang="zh-CN" dirty="0" smtClean="0"/>
              <a:t>Topic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838200" y="1481328"/>
            <a:ext cx="8042031" cy="537667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E2E structure </a:t>
            </a:r>
          </a:p>
          <a:p>
            <a:pPr lvl="1"/>
            <a:r>
              <a:rPr lang="en-US" altLang="zh-CN" dirty="0" smtClean="0"/>
              <a:t>What &amp; How</a:t>
            </a:r>
            <a:endParaRPr lang="en-US" dirty="0" smtClean="0"/>
          </a:p>
          <a:p>
            <a:r>
              <a:rPr lang="en-US" dirty="0" smtClean="0"/>
              <a:t>Mining Condition </a:t>
            </a:r>
            <a:r>
              <a:rPr lang="en-US" dirty="0" smtClean="0"/>
              <a:t>Model(CM, Process Discovery)</a:t>
            </a:r>
            <a:endParaRPr lang="en-US" dirty="0" smtClean="0"/>
          </a:p>
          <a:p>
            <a:pPr lvl="1"/>
            <a:r>
              <a:rPr lang="en-US" dirty="0" smtClean="0"/>
              <a:t>(A kind of behavior pattern)</a:t>
            </a:r>
          </a:p>
          <a:p>
            <a:pPr lvl="1"/>
            <a:r>
              <a:rPr lang="en-US" dirty="0" smtClean="0"/>
              <a:t>Mining with Case id</a:t>
            </a:r>
          </a:p>
          <a:p>
            <a:pPr lvl="1"/>
            <a:r>
              <a:rPr lang="en-US" dirty="0" smtClean="0"/>
              <a:t>Mining without Case id</a:t>
            </a:r>
          </a:p>
          <a:p>
            <a:r>
              <a:rPr lang="en-US" dirty="0" smtClean="0"/>
              <a:t>Complex Rule</a:t>
            </a:r>
          </a:p>
          <a:p>
            <a:pPr lvl="1"/>
            <a:r>
              <a:rPr lang="en-US" dirty="0" smtClean="0"/>
              <a:t>What is Complex Rule(CR)</a:t>
            </a:r>
          </a:p>
          <a:p>
            <a:pPr lvl="1"/>
            <a:r>
              <a:rPr lang="en-US" dirty="0" smtClean="0"/>
              <a:t>Learning Condition Function </a:t>
            </a:r>
            <a:r>
              <a:rPr lang="en-US" altLang="zh-CN" dirty="0" smtClean="0"/>
              <a:t>of </a:t>
            </a:r>
            <a:r>
              <a:rPr lang="en-US" dirty="0" smtClean="0"/>
              <a:t>CR (CM+ Causality)</a:t>
            </a:r>
            <a:endParaRPr lang="en-US" dirty="0"/>
          </a:p>
          <a:p>
            <a:pPr lvl="1"/>
            <a:r>
              <a:rPr lang="en-US" dirty="0" smtClean="0"/>
              <a:t>Learning </a:t>
            </a:r>
            <a:r>
              <a:rPr lang="en-US" dirty="0"/>
              <a:t>Response </a:t>
            </a:r>
            <a:r>
              <a:rPr lang="en-US" dirty="0" smtClean="0"/>
              <a:t>Function of CR (CM+ Data Mining)</a:t>
            </a:r>
            <a:endParaRPr lang="en-US" dirty="0"/>
          </a:p>
          <a:p>
            <a:r>
              <a:rPr lang="en-US" dirty="0" smtClean="0"/>
              <a:t>Operating Problems</a:t>
            </a:r>
            <a:endParaRPr lang="en-US" dirty="0" smtClean="0"/>
          </a:p>
          <a:p>
            <a:pPr lvl="1"/>
            <a:r>
              <a:rPr lang="en-US" dirty="0" smtClean="0"/>
              <a:t>RE, multiply Rules’ conditions satisfied, select which one?</a:t>
            </a:r>
            <a:endParaRPr lang="en-US" dirty="0" smtClean="0"/>
          </a:p>
          <a:p>
            <a:pPr lvl="1"/>
            <a:r>
              <a:rPr lang="en-US" dirty="0" smtClean="0"/>
              <a:t>Detect </a:t>
            </a:r>
            <a:r>
              <a:rPr lang="en-US" dirty="0"/>
              <a:t>Interface change </a:t>
            </a:r>
            <a:r>
              <a:rPr lang="en-US" dirty="0" smtClean="0"/>
              <a:t>and update </a:t>
            </a:r>
            <a:r>
              <a:rPr lang="en-US" dirty="0" smtClean="0"/>
              <a:t>Rules</a:t>
            </a:r>
            <a:endParaRPr lang="en-US" dirty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27277" y="6328928"/>
            <a:ext cx="35960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Second </a:t>
            </a:r>
            <a:r>
              <a:rPr lang="en-US" dirty="0" smtClean="0"/>
              <a:t>half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247640" y="46915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297055" y="6030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2021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247640" y="32298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24000" cy="969974"/>
          </a:xfrm>
        </p:spPr>
        <p:txBody>
          <a:bodyPr/>
          <a:lstStyle/>
          <a:p>
            <a:r>
              <a:rPr lang="en-US" dirty="0" smtClean="0"/>
              <a:t>Condition Mining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400" dirty="0"/>
              <a:t> </a:t>
            </a:r>
            <a:r>
              <a:rPr lang="en-US" altLang="zh-CN" sz="2400" dirty="0" smtClean="0"/>
              <a:t>Model, </a:t>
            </a:r>
            <a:r>
              <a:rPr lang="en-US" sz="2400" dirty="0" smtClean="0"/>
              <a:t>Algorithm, and Experiment</a:t>
            </a:r>
            <a:endParaRPr lang="en-US" sz="28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84000" y="3704317"/>
            <a:ext cx="11424000" cy="1178987"/>
          </a:xfrm>
        </p:spPr>
        <p:txBody>
          <a:bodyPr/>
          <a:lstStyle/>
          <a:p>
            <a:r>
              <a:rPr lang="en-US" dirty="0" smtClean="0"/>
              <a:t>Junxiong(Frank) Gao</a:t>
            </a:r>
          </a:p>
          <a:p>
            <a:r>
              <a:rPr lang="en-US" altLang="zh-CN" dirty="0" smtClean="0"/>
              <a:t>21.5.2019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Bullet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328"/>
            <a:ext cx="10515600" cy="469563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Main Idea</a:t>
            </a:r>
          </a:p>
          <a:p>
            <a:r>
              <a:rPr lang="en-US" dirty="0"/>
              <a:t>Condition</a:t>
            </a:r>
            <a:r>
              <a:rPr lang="en-US" dirty="0" smtClean="0"/>
              <a:t> </a:t>
            </a:r>
            <a:r>
              <a:rPr lang="en-US" dirty="0"/>
              <a:t>Model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Experiment</a:t>
            </a:r>
          </a:p>
          <a:p>
            <a:pPr lvl="1"/>
            <a:r>
              <a:rPr lang="en-US" dirty="0"/>
              <a:t>process discovery in Streaming Log(No Case ID)</a:t>
            </a:r>
          </a:p>
          <a:p>
            <a:pPr lvl="2"/>
            <a:r>
              <a:rPr lang="en-US" dirty="0"/>
              <a:t>Synthesis Log</a:t>
            </a:r>
          </a:p>
          <a:p>
            <a:pPr lvl="2"/>
            <a:r>
              <a:rPr lang="en-US" dirty="0"/>
              <a:t>Streamed Repair Example</a:t>
            </a:r>
          </a:p>
          <a:p>
            <a:pPr lvl="1"/>
            <a:r>
              <a:rPr lang="en-US" dirty="0"/>
              <a:t>process discovery in Normal Event Log(Have Case ID)</a:t>
            </a:r>
          </a:p>
          <a:p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Mining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Main </a:t>
            </a:r>
            <a:r>
              <a:rPr lang="en-US" altLang="zh-CN" dirty="0" smtClean="0"/>
              <a:t>Idea-Goal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349829" y="1900867"/>
            <a:ext cx="351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activities sequence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855468" y="4013511"/>
            <a:ext cx="289249" cy="2892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217418" y="4013511"/>
            <a:ext cx="289249" cy="2892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79368" y="4013511"/>
            <a:ext cx="289249" cy="2892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941318" y="4013511"/>
            <a:ext cx="289249" cy="289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3303268" y="4013511"/>
            <a:ext cx="289249" cy="2892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665218" y="4013511"/>
            <a:ext cx="289249" cy="289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4027168" y="4013511"/>
            <a:ext cx="289249" cy="2892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89118" y="4013511"/>
            <a:ext cx="289249" cy="2892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751068" y="4013511"/>
            <a:ext cx="289249" cy="289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5113018" y="4013511"/>
            <a:ext cx="289249" cy="2892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474968" y="4013511"/>
            <a:ext cx="289249" cy="2892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836918" y="4013511"/>
            <a:ext cx="289249" cy="2892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98868" y="4013511"/>
            <a:ext cx="289249" cy="289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6560818" y="4013511"/>
            <a:ext cx="289249" cy="289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22768" y="4013511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349829" y="4018739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819117" y="2629028"/>
            <a:ext cx="4994599" cy="289249"/>
            <a:chOff x="765110" y="1033622"/>
            <a:chExt cx="4994599" cy="289249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60" name="Rounded Rectangle 59"/>
            <p:cNvSpPr/>
            <p:nvPr/>
          </p:nvSpPr>
          <p:spPr>
            <a:xfrm>
              <a:off x="7651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1270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4890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8509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2129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5748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9368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B</a:t>
              </a:r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32987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6607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0226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3846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7465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51085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54704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</a:t>
              </a:r>
              <a:endParaRPr lang="en-US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886417" y="2629028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313478" y="2634256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4062287" y="3164744"/>
            <a:ext cx="435558" cy="60290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88268" y="3246463"/>
            <a:ext cx="133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7809" y="4897267"/>
            <a:ext cx="282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Patterns between forms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2758283" y="5573665"/>
            <a:ext cx="628650" cy="409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968852" y="5573664"/>
            <a:ext cx="628650" cy="409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110098" y="5578633"/>
            <a:ext cx="628650" cy="409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81"/>
          <p:cNvCxnSpPr>
            <a:stCxn id="79" idx="3"/>
            <a:endCxn id="80" idx="1"/>
          </p:cNvCxnSpPr>
          <p:nvPr/>
        </p:nvCxnSpPr>
        <p:spPr>
          <a:xfrm flipV="1">
            <a:off x="3386933" y="5778452"/>
            <a:ext cx="5819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0" idx="3"/>
            <a:endCxn id="81" idx="1"/>
          </p:cNvCxnSpPr>
          <p:nvPr/>
        </p:nvCxnSpPr>
        <p:spPr>
          <a:xfrm>
            <a:off x="4597502" y="5778452"/>
            <a:ext cx="512596" cy="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431201" y="5440253"/>
            <a:ext cx="5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642016" y="5440253"/>
            <a:ext cx="5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86" name="Down Arrow 85"/>
          <p:cNvSpPr/>
          <p:nvPr/>
        </p:nvSpPr>
        <p:spPr>
          <a:xfrm>
            <a:off x="4061833" y="4752239"/>
            <a:ext cx="435558" cy="60290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0847" y="1913518"/>
            <a:ext cx="89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510847" y="4869024"/>
            <a:ext cx="89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10846" y="6253507"/>
            <a:ext cx="89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Benefit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527809" y="6253507"/>
            <a:ext cx="343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Reduce the Rule’s searching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Mining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Main </a:t>
            </a:r>
            <a:r>
              <a:rPr lang="en-US" altLang="zh-CN" dirty="0" smtClean="0"/>
              <a:t>Idea-Goal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349829" y="1900867"/>
            <a:ext cx="351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Activities sequence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14646" y="4013511"/>
            <a:ext cx="6884503" cy="374560"/>
            <a:chOff x="1550997" y="4013511"/>
            <a:chExt cx="6884503" cy="374560"/>
          </a:xfrm>
        </p:grpSpPr>
        <p:sp>
          <p:nvSpPr>
            <p:cNvPr id="26" name="Rounded Rectangle 25"/>
            <p:cNvSpPr/>
            <p:nvPr/>
          </p:nvSpPr>
          <p:spPr>
            <a:xfrm>
              <a:off x="2056636" y="4013511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418586" y="4013511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780536" y="4013511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42486" y="4013511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504436" y="4013511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866386" y="4013511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4228336" y="4013511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0286" y="4013511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952236" y="4013511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314186" y="4013511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676136" y="4013511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038086" y="4013511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400036" y="4013511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761986" y="4013511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23936" y="4013511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50997" y="401873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14646" y="2629028"/>
            <a:ext cx="6884503" cy="374560"/>
            <a:chOff x="1514646" y="2629028"/>
            <a:chExt cx="6884503" cy="374560"/>
          </a:xfrm>
        </p:grpSpPr>
        <p:grpSp>
          <p:nvGrpSpPr>
            <p:cNvPr id="56" name="Group 55"/>
            <p:cNvGrpSpPr/>
            <p:nvPr/>
          </p:nvGrpSpPr>
          <p:grpSpPr>
            <a:xfrm>
              <a:off x="2020285" y="2629028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60" name="Rounded Rectangle 59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7087585" y="2629028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514646" y="2634256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6" name="Down Arrow 5"/>
          <p:cNvSpPr/>
          <p:nvPr/>
        </p:nvSpPr>
        <p:spPr>
          <a:xfrm>
            <a:off x="4263455" y="3164744"/>
            <a:ext cx="435558" cy="60290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89436" y="3246463"/>
            <a:ext cx="133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4878" y="4949602"/>
            <a:ext cx="367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Relation between activities </a:t>
            </a:r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2959451" y="5701681"/>
            <a:ext cx="628650" cy="409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0020" y="5701680"/>
            <a:ext cx="628650" cy="409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311266" y="5706649"/>
            <a:ext cx="628650" cy="409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81"/>
          <p:cNvCxnSpPr>
            <a:stCxn id="79" idx="3"/>
            <a:endCxn id="80" idx="1"/>
          </p:cNvCxnSpPr>
          <p:nvPr/>
        </p:nvCxnSpPr>
        <p:spPr>
          <a:xfrm flipV="1">
            <a:off x="3588101" y="5906468"/>
            <a:ext cx="5819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0" idx="3"/>
            <a:endCxn id="81" idx="1"/>
          </p:cNvCxnSpPr>
          <p:nvPr/>
        </p:nvCxnSpPr>
        <p:spPr>
          <a:xfrm>
            <a:off x="4798670" y="5906468"/>
            <a:ext cx="512596" cy="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632369" y="5568269"/>
            <a:ext cx="5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843184" y="5568269"/>
            <a:ext cx="56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86" name="Down Arrow 85"/>
          <p:cNvSpPr/>
          <p:nvPr/>
        </p:nvSpPr>
        <p:spPr>
          <a:xfrm>
            <a:off x="4263001" y="4752239"/>
            <a:ext cx="435558" cy="60290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0847" y="1913518"/>
            <a:ext cx="89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510847" y="4677000"/>
            <a:ext cx="89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039993" y="1700391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Adopt at RPA research, </a:t>
            </a:r>
          </a:p>
          <a:p>
            <a:r>
              <a:rPr lang="en-US" dirty="0" smtClean="0"/>
              <a:t>deduce the </a:t>
            </a:r>
            <a:r>
              <a:rPr lang="en-US" dirty="0" smtClean="0">
                <a:solidFill>
                  <a:srgbClr val="FF0000"/>
                </a:solidFill>
              </a:rPr>
              <a:t>Rules’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ondition </a:t>
            </a:r>
            <a:r>
              <a:rPr lang="en-US" dirty="0" smtClean="0"/>
              <a:t>for Robot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24951" y="25889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IO-Log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124951" y="397833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124951" y="579627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Theory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7222"/>
                <a:ext cx="10039350" cy="402363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There are </a:t>
                </a:r>
                <a:r>
                  <a:rPr lang="en-US" altLang="zh-CN" dirty="0" smtClean="0"/>
                  <a:t>three</a:t>
                </a:r>
                <a:r>
                  <a:rPr lang="en-US" dirty="0" smtClean="0"/>
                  <a:t> kinds of conditional relation in </a:t>
                </a:r>
                <a:r>
                  <a:rPr lang="en-US" dirty="0" smtClean="0"/>
                  <a:t>Logic</a:t>
                </a:r>
                <a:r>
                  <a:rPr lang="en-US" dirty="0" smtClean="0"/>
                  <a:t>, </a:t>
                </a:r>
                <a:r>
                  <a:rPr lang="en-US" dirty="0"/>
                  <a:t> </a:t>
                </a:r>
                <a:r>
                  <a:rPr lang="en-US" b="1" dirty="0" smtClean="0"/>
                  <a:t>Sufficiency, Necessity</a:t>
                </a:r>
                <a:r>
                  <a:rPr lang="en-US" b="1" dirty="0"/>
                  <a:t>, </a:t>
                </a:r>
                <a:r>
                  <a:rPr lang="en-US" b="1" dirty="0" smtClean="0"/>
                  <a:t>Sufficiency and Necessity</a:t>
                </a:r>
              </a:p>
              <a:p>
                <a:r>
                  <a:rPr lang="en-US" b="1" dirty="0"/>
                  <a:t>Sufficiency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Necessity</a:t>
                </a:r>
                <a:r>
                  <a:rPr lang="en-US" sz="1800" dirty="0" smtClean="0"/>
                  <a:t>(</a:t>
                </a:r>
                <a:r>
                  <a:rPr lang="en-US" altLang="zh-CN" sz="1800" dirty="0" smtClean="0"/>
                  <a:t>Counterfactual in Causality</a:t>
                </a:r>
                <a:r>
                  <a:rPr lang="en-US" sz="1800" dirty="0" smtClean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 smtClean="0"/>
                  <a:t> means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Sufficiency </a:t>
                </a:r>
                <a:r>
                  <a:rPr lang="en-US" b="1" dirty="0"/>
                  <a:t>and Necessity</a:t>
                </a:r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7222"/>
                <a:ext cx="10039350" cy="4023635"/>
              </a:xfrm>
              <a:blipFill>
                <a:blip r:embed="rId2"/>
                <a:stretch>
                  <a:fillRect l="-1094" t="-2424" r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Adopt </a:t>
            </a:r>
            <a:r>
              <a:rPr lang="en-US" altLang="zh-CN" dirty="0"/>
              <a:t>Theory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332297" y="3494770"/>
            <a:ext cx="289249" cy="2892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694247" y="3494770"/>
            <a:ext cx="289249" cy="2892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056197" y="3494770"/>
            <a:ext cx="289249" cy="2892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418147" y="3494770"/>
            <a:ext cx="289249" cy="289249"/>
          </a:xfrm>
          <a:prstGeom prst="roundRect">
            <a:avLst/>
          </a:prstGeom>
          <a:solidFill>
            <a:srgbClr val="FFE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780097" y="3494770"/>
            <a:ext cx="289249" cy="289249"/>
          </a:xfrm>
          <a:prstGeom prst="roundRect">
            <a:avLst/>
          </a:prstGeom>
          <a:solidFill>
            <a:srgbClr val="FFE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142047" y="3494770"/>
            <a:ext cx="289249" cy="289249"/>
          </a:xfrm>
          <a:prstGeom prst="roundRect">
            <a:avLst/>
          </a:prstGeom>
          <a:solidFill>
            <a:srgbClr val="FFE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503997" y="3494770"/>
            <a:ext cx="289249" cy="289249"/>
          </a:xfrm>
          <a:prstGeom prst="round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865947" y="3494770"/>
            <a:ext cx="289249" cy="289249"/>
          </a:xfrm>
          <a:prstGeom prst="roundRect">
            <a:avLst/>
          </a:prstGeom>
          <a:solidFill>
            <a:srgbClr val="FFE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227897" y="3494770"/>
            <a:ext cx="289249" cy="289249"/>
          </a:xfrm>
          <a:prstGeom prst="roundRect">
            <a:avLst/>
          </a:prstGeom>
          <a:solidFill>
            <a:srgbClr val="FFE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589847" y="3494770"/>
            <a:ext cx="289249" cy="289249"/>
          </a:xfrm>
          <a:prstGeom prst="roundRect">
            <a:avLst/>
          </a:prstGeom>
          <a:solidFill>
            <a:srgbClr val="FFE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951797" y="3494770"/>
            <a:ext cx="289249" cy="2892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313747" y="3494770"/>
            <a:ext cx="289249" cy="2892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675697" y="3494770"/>
            <a:ext cx="289249" cy="2892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037647" y="3494770"/>
            <a:ext cx="289249" cy="2892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99597" y="3494770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826658" y="3499998"/>
            <a:ext cx="50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2971282" y="4044469"/>
                <a:ext cx="42697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/>
                  <a:t>O</a:t>
                </a:r>
                <a:r>
                  <a:rPr lang="en-US" b="1" dirty="0" smtClean="0"/>
                  <a:t>’s </a:t>
                </a:r>
                <a:r>
                  <a:rPr lang="en-US" b="1" dirty="0" smtClean="0"/>
                  <a:t>Necessity,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 smtClean="0"/>
                  <a:t>O</a:t>
                </a:r>
                <a:endParaRPr lang="en-US" dirty="0" smtClean="0"/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Always</a:t>
                </a:r>
                <a:r>
                  <a:rPr lang="en-US" dirty="0" smtClean="0"/>
                  <a:t> in front of the O</a:t>
                </a:r>
              </a:p>
              <a:p>
                <a:r>
                  <a:rPr lang="en-US" dirty="0"/>
                  <a:t>In certain </a:t>
                </a:r>
                <a:r>
                  <a:rPr lang="en-US" dirty="0">
                    <a:solidFill>
                      <a:srgbClr val="FF0000"/>
                    </a:solidFill>
                  </a:rPr>
                  <a:t>sliding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window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282" y="4044469"/>
                <a:ext cx="4269764" cy="923330"/>
              </a:xfrm>
              <a:prstGeom prst="rect">
                <a:avLst/>
              </a:prstGeom>
              <a:blipFill>
                <a:blip r:embed="rId2"/>
                <a:stretch>
                  <a:fillRect l="-114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Down Arrow 61"/>
          <p:cNvSpPr/>
          <p:nvPr/>
        </p:nvSpPr>
        <p:spPr>
          <a:xfrm>
            <a:off x="5463499" y="2740021"/>
            <a:ext cx="361950" cy="658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349829" y="1964875"/>
            <a:ext cx="224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stream data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6264715" y="2458437"/>
                <a:ext cx="42697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Sufficiency of </a:t>
                </a:r>
                <a:r>
                  <a:rPr lang="en-US" b="1" i="1" dirty="0" smtClean="0"/>
                  <a:t>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i="1" dirty="0" smtClean="0"/>
                  <a:t>S</a:t>
                </a:r>
                <a:endParaRPr lang="en-US" i="1" dirty="0" smtClean="0"/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Always</a:t>
                </a:r>
                <a:r>
                  <a:rPr lang="en-US" dirty="0" smtClean="0"/>
                  <a:t> after the O</a:t>
                </a:r>
              </a:p>
              <a:p>
                <a:r>
                  <a:rPr lang="en-US" dirty="0" smtClean="0"/>
                  <a:t>In certain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sliding window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715" y="2458437"/>
                <a:ext cx="4269764" cy="923330"/>
              </a:xfrm>
              <a:prstGeom prst="rect">
                <a:avLst/>
              </a:prstGeom>
              <a:blipFill>
                <a:blip r:embed="rId3"/>
                <a:stretch>
                  <a:fillRect l="-128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17400" y="5477409"/>
            <a:ext cx="296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“Always” is not “Could Be”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3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912100" y="6057900"/>
            <a:ext cx="3606800" cy="8001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Measurement for the “Always”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6422"/>
                <a:ext cx="10515600" cy="514667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 smtClean="0"/>
                  <a:t> is represent the set of universal activities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 smtClean="0"/>
                  <a:t> the set of </a:t>
                </a:r>
                <a:r>
                  <a:rPr lang="en-US" dirty="0" smtClean="0"/>
                  <a:t>activity </a:t>
                </a:r>
                <a:r>
                  <a:rPr lang="en-US" dirty="0" smtClean="0"/>
                  <a:t>in sliding window and in front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 </m:t>
                    </m:r>
                  </m:oMath>
                </a14:m>
                <a:r>
                  <a:rPr lang="en-US" dirty="0"/>
                  <a:t>the set of </a:t>
                </a:r>
                <a:r>
                  <a:rPr lang="en-US" dirty="0" smtClean="0"/>
                  <a:t>activity </a:t>
                </a:r>
                <a:r>
                  <a:rPr lang="en-US" dirty="0"/>
                  <a:t>in sliding window and </a:t>
                </a:r>
                <a:r>
                  <a:rPr lang="en-US" dirty="0" smtClean="0"/>
                  <a:t>after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Confident for </a:t>
                </a:r>
                <a:r>
                  <a:rPr lang="en-US" b="1" dirty="0" smtClean="0"/>
                  <a:t>Necessity</a:t>
                </a:r>
                <a:r>
                  <a:rPr lang="en-US" dirty="0"/>
                  <a:t>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, measure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occured in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front</a:t>
                </a:r>
                <a:r>
                  <a:rPr lang="en-US" dirty="0" smtClean="0"/>
                  <a:t> of O in sliding window when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occurred</a:t>
                </a:r>
                <a:endParaRPr lang="en-US" dirty="0"/>
              </a:p>
              <a:p>
                <a:r>
                  <a:rPr lang="en-US" dirty="0"/>
                  <a:t>Confident for </a:t>
                </a:r>
                <a:r>
                  <a:rPr lang="en-US" b="1" dirty="0" smtClean="0"/>
                  <a:t>Sufficiency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measure the Probability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occured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after</a:t>
                </a:r>
                <a:r>
                  <a:rPr lang="en-US" dirty="0" smtClean="0"/>
                  <a:t> O </a:t>
                </a:r>
                <a:r>
                  <a:rPr lang="en-US" dirty="0"/>
                  <a:t>in </a:t>
                </a:r>
                <a:r>
                  <a:rPr lang="en-US" dirty="0" smtClean="0"/>
                  <a:t>sliding window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 smtClean="0"/>
                  <a:t> occurred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6422"/>
                <a:ext cx="10515600" cy="5146678"/>
              </a:xfrm>
              <a:blipFill>
                <a:blip r:embed="rId3"/>
                <a:stretch>
                  <a:fillRect l="-1043" t="-2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385143" y="2893759"/>
                <a:ext cx="2639568" cy="1410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Cambria Math" panose="02040503050406030204" pitchFamily="18" charset="0"/>
                  </a:rPr>
                  <a:t>Bayes’ Theorem</a:t>
                </a:r>
                <a:endParaRPr lang="en-US" sz="1400" b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i="1" dirty="0" smtClean="0">
                  <a:latin typeface="Cambria Math" panose="02040503050406030204" pitchFamily="18" charset="0"/>
                </a:endParaRPr>
              </a:p>
              <a:p>
                <a:r>
                  <a:rPr lang="en-US" sz="1400" b="1" dirty="0" smtClean="0">
                    <a:latin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en-US" sz="1400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∣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∈∎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143" y="2893759"/>
                <a:ext cx="2639568" cy="1410451"/>
              </a:xfrm>
              <a:prstGeom prst="rect">
                <a:avLst/>
              </a:prstGeom>
              <a:blipFill>
                <a:blip r:embed="rId4"/>
                <a:stretch>
                  <a:fillRect l="-693" t="-1299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9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912100" y="6057900"/>
            <a:ext cx="3606800" cy="8001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More explanation more the formulas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6422"/>
                <a:ext cx="10515600" cy="447993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=[&lt;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&gt;, &lt;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&gt;,&lt;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 smtClean="0"/>
                  <a:t> be the function of counting event occurrence times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 smtClean="0">
                    <a:latin typeface="Cambria Math" panose="02040503050406030204" pitchFamily="18" charset="0"/>
                  </a:rPr>
                  <a:t>slide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6422"/>
                <a:ext cx="10515600" cy="4479930"/>
              </a:xfrm>
              <a:blipFill>
                <a:blip r:embed="rId3"/>
                <a:stretch>
                  <a:fillRect l="-1043" t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Bullet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328"/>
            <a:ext cx="10515600" cy="4695635"/>
          </a:xfrm>
        </p:spPr>
        <p:txBody>
          <a:bodyPr/>
          <a:lstStyle/>
          <a:p>
            <a:r>
              <a:rPr lang="en-US" altLang="zh-CN" dirty="0" smtClean="0"/>
              <a:t>Main Idea</a:t>
            </a:r>
          </a:p>
          <a:p>
            <a:r>
              <a:rPr lang="en-US" dirty="0">
                <a:solidFill>
                  <a:srgbClr val="FF0000"/>
                </a:solidFill>
              </a:rPr>
              <a:t>Condition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Model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Experiment</a:t>
            </a:r>
          </a:p>
          <a:p>
            <a:pPr lvl="1"/>
            <a:r>
              <a:rPr lang="en-US" dirty="0"/>
              <a:t>process discovery in Streaming Log(No Case ID)</a:t>
            </a:r>
          </a:p>
          <a:p>
            <a:pPr lvl="2"/>
            <a:r>
              <a:rPr lang="en-US" dirty="0"/>
              <a:t>Synthesis Log</a:t>
            </a:r>
          </a:p>
          <a:p>
            <a:pPr lvl="2"/>
            <a:r>
              <a:rPr lang="en-US" dirty="0"/>
              <a:t>Streamed Repair Example</a:t>
            </a:r>
          </a:p>
          <a:p>
            <a:pPr lvl="1"/>
            <a:r>
              <a:rPr lang="en-US" dirty="0"/>
              <a:t>process discovery in Normal Event Log(Have Case ID)</a:t>
            </a:r>
          </a:p>
          <a:p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61385" y="6139350"/>
            <a:ext cx="3974123" cy="698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38197" y="5407269"/>
            <a:ext cx="10055469" cy="1081454"/>
          </a:xfrm>
          <a:prstGeom prst="roundRect">
            <a:avLst>
              <a:gd name="adj" fmla="val 654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38197" y="4994031"/>
            <a:ext cx="10055469" cy="336743"/>
          </a:xfrm>
          <a:prstGeom prst="roundRect">
            <a:avLst>
              <a:gd name="adj" fmla="val 1361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197" y="4246685"/>
            <a:ext cx="10055469" cy="738554"/>
          </a:xfrm>
          <a:prstGeom prst="roundRect">
            <a:avLst>
              <a:gd name="adj" fmla="val 654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8198" y="2300682"/>
            <a:ext cx="10055469" cy="1515179"/>
          </a:xfrm>
          <a:prstGeom prst="roundRect">
            <a:avLst>
              <a:gd name="adj" fmla="val 654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38199" y="1481329"/>
            <a:ext cx="10055469" cy="7695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Research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328"/>
            <a:ext cx="9157153" cy="537667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E2E structure </a:t>
            </a:r>
          </a:p>
          <a:p>
            <a:pPr lvl="1"/>
            <a:r>
              <a:rPr lang="en-US" altLang="zh-CN" dirty="0" smtClean="0"/>
              <a:t>What &amp; How</a:t>
            </a:r>
            <a:endParaRPr lang="en-US" dirty="0" smtClean="0"/>
          </a:p>
          <a:p>
            <a:r>
              <a:rPr lang="en-US" dirty="0" smtClean="0"/>
              <a:t>Mining Condition Model(CM)</a:t>
            </a:r>
          </a:p>
          <a:p>
            <a:pPr lvl="1"/>
            <a:r>
              <a:rPr lang="en-US" dirty="0" smtClean="0"/>
              <a:t>(A kind of behavior pattern)</a:t>
            </a:r>
          </a:p>
          <a:p>
            <a:pPr lvl="1"/>
            <a:r>
              <a:rPr lang="en-US" dirty="0" smtClean="0"/>
              <a:t>Mining with Case id</a:t>
            </a:r>
          </a:p>
          <a:p>
            <a:pPr lvl="1"/>
            <a:r>
              <a:rPr lang="en-US" dirty="0" smtClean="0"/>
              <a:t>Mining without Case id</a:t>
            </a:r>
          </a:p>
          <a:p>
            <a:r>
              <a:rPr lang="en-US" dirty="0" smtClean="0"/>
              <a:t>Complex Rule</a:t>
            </a:r>
          </a:p>
          <a:p>
            <a:pPr lvl="1"/>
            <a:r>
              <a:rPr lang="en-US" dirty="0" smtClean="0"/>
              <a:t>What is Complex Rule(CR)</a:t>
            </a:r>
          </a:p>
          <a:p>
            <a:pPr lvl="1"/>
            <a:r>
              <a:rPr lang="en-US" dirty="0" smtClean="0"/>
              <a:t>Learning Condition Function </a:t>
            </a:r>
            <a:r>
              <a:rPr lang="en-US" altLang="zh-CN" dirty="0" smtClean="0"/>
              <a:t>of </a:t>
            </a:r>
            <a:r>
              <a:rPr lang="en-US" dirty="0" smtClean="0"/>
              <a:t>CR (CM+ Causality)</a:t>
            </a:r>
            <a:endParaRPr lang="en-US" dirty="0"/>
          </a:p>
          <a:p>
            <a:pPr lvl="1"/>
            <a:r>
              <a:rPr lang="en-US" dirty="0" smtClean="0"/>
              <a:t>Learning </a:t>
            </a:r>
            <a:r>
              <a:rPr lang="en-US" dirty="0"/>
              <a:t>Response </a:t>
            </a:r>
            <a:r>
              <a:rPr lang="en-US" dirty="0" smtClean="0"/>
              <a:t>Function of CR (CM+ Data Mining)</a:t>
            </a:r>
            <a:endParaRPr lang="en-US" dirty="0"/>
          </a:p>
          <a:p>
            <a:r>
              <a:rPr lang="en-US" dirty="0" smtClean="0"/>
              <a:t>Operating Problems</a:t>
            </a:r>
            <a:endParaRPr lang="en-US" dirty="0" smtClean="0"/>
          </a:p>
          <a:p>
            <a:pPr lvl="1"/>
            <a:r>
              <a:rPr lang="en-US" dirty="0" smtClean="0"/>
              <a:t>RE, multiply Rules’ conditions satisfied, select which one?</a:t>
            </a:r>
            <a:endParaRPr lang="en-US" dirty="0" smtClean="0"/>
          </a:p>
          <a:p>
            <a:pPr lvl="1"/>
            <a:r>
              <a:rPr lang="en-US" dirty="0" smtClean="0"/>
              <a:t>Detect </a:t>
            </a:r>
            <a:r>
              <a:rPr lang="en-US" dirty="0"/>
              <a:t>Interface change </a:t>
            </a:r>
            <a:r>
              <a:rPr lang="en-US" dirty="0" smtClean="0"/>
              <a:t>and update </a:t>
            </a:r>
            <a:r>
              <a:rPr lang="en-US" dirty="0" smtClean="0"/>
              <a:t>Rules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</a:t>
            </a:fld>
            <a:endParaRPr lang="en-US" dirty="0"/>
          </a:p>
        </p:txBody>
      </p:sp>
      <p:sp>
        <p:nvSpPr>
          <p:cNvPr id="16" name="5-Point Star 15"/>
          <p:cNvSpPr/>
          <p:nvPr/>
        </p:nvSpPr>
        <p:spPr>
          <a:xfrm>
            <a:off x="11041585" y="2781299"/>
            <a:ext cx="369332" cy="369332"/>
          </a:xfrm>
          <a:prstGeom prst="star5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893666" y="1326917"/>
            <a:ext cx="14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Today Topic</a:t>
            </a:r>
            <a:endParaRPr lang="en-US" dirty="0"/>
          </a:p>
        </p:txBody>
      </p:sp>
      <p:sp>
        <p:nvSpPr>
          <p:cNvPr id="14" name="5-Point Star 13"/>
          <p:cNvSpPr/>
          <p:nvPr/>
        </p:nvSpPr>
        <p:spPr>
          <a:xfrm>
            <a:off x="11041585" y="1696249"/>
            <a:ext cx="369332" cy="369332"/>
          </a:xfrm>
          <a:prstGeom prst="star5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7222"/>
                <a:ext cx="10515600" cy="261522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 smtClean="0"/>
                  <a:t> be the set of </a:t>
                </a:r>
                <a:r>
                  <a:rPr lang="en-US" dirty="0" smtClean="0"/>
                  <a:t>condition relations</a:t>
                </a:r>
                <a:r>
                  <a:rPr lang="en-US" b="0" dirty="0" smtClean="0"/>
                  <a:t>.</a:t>
                </a:r>
              </a:p>
              <a:p>
                <a:r>
                  <a:rPr lang="en-US" b="0" dirty="0" smtClean="0"/>
                  <a:t>A </a:t>
                </a:r>
                <a:r>
                  <a:rPr lang="en-US" dirty="0"/>
                  <a:t>C</a:t>
                </a:r>
                <a:r>
                  <a:rPr lang="en-US" dirty="0" smtClean="0"/>
                  <a:t>ondition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 smtClean="0"/>
                  <a:t> is an edge-labeled directed graph.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represents the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, it is a set of activities.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defines the edges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labels every edge to a condition relation, relation type.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labels </a:t>
                </a:r>
                <a:r>
                  <a:rPr lang="en-US" dirty="0"/>
                  <a:t>every edge to </a:t>
                </a:r>
                <a:r>
                  <a:rPr lang="en-US" dirty="0" smtClean="0"/>
                  <a:t>positive integer, </a:t>
                </a:r>
                <a:r>
                  <a:rPr lang="en-US" dirty="0"/>
                  <a:t>sliding</a:t>
                </a:r>
                <a:r>
                  <a:rPr lang="en-US" dirty="0" smtClean="0"/>
                  <a:t> window. 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7222"/>
                <a:ext cx="10515600" cy="2615227"/>
              </a:xfrm>
              <a:blipFill>
                <a:blip r:embed="rId2"/>
                <a:stretch>
                  <a:fillRect l="-1043" t="-3730" r="-522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8200" y="1392236"/>
            <a:ext cx="10515600" cy="476250"/>
          </a:xfrm>
        </p:spPr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4324249" y="5523124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324248" y="6488324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86386" y="5523123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984279" y="522073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984279" y="630365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265517" y="515379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62" name="Straight Arrow Connector 61"/>
          <p:cNvCxnSpPr>
            <a:stCxn id="53" idx="6"/>
            <a:endCxn id="57" idx="2"/>
          </p:cNvCxnSpPr>
          <p:nvPr/>
        </p:nvCxnSpPr>
        <p:spPr>
          <a:xfrm flipV="1">
            <a:off x="4403380" y="5562689"/>
            <a:ext cx="1783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4" idx="6"/>
            <a:endCxn id="57" idx="3"/>
          </p:cNvCxnSpPr>
          <p:nvPr/>
        </p:nvCxnSpPr>
        <p:spPr>
          <a:xfrm flipV="1">
            <a:off x="4403379" y="5590666"/>
            <a:ext cx="1794595" cy="93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45403" y="5220739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(N,3)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5145403" y="6158557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(SN,3)</a:t>
            </a:r>
            <a:endParaRPr lang="en-US" b="1" dirty="0"/>
          </a:p>
        </p:txBody>
      </p:sp>
      <p:sp>
        <p:nvSpPr>
          <p:cNvPr id="69" name="Text Placeholder 3"/>
          <p:cNvSpPr txBox="1">
            <a:spLocks/>
          </p:cNvSpPr>
          <p:nvPr/>
        </p:nvSpPr>
        <p:spPr>
          <a:xfrm>
            <a:off x="838200" y="4590792"/>
            <a:ext cx="1590675" cy="47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92029" y="4608957"/>
                <a:ext cx="8118475" cy="4801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/>
                </a:lvl1pPr>
                <a:lvl2pPr marL="685800" lvl="1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i="1">
                    <a:latin typeface="Cambria Math" panose="02040503050406030204" pitchFamily="18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be three </a:t>
                </a:r>
                <a:r>
                  <a:rPr lang="en-US" dirty="0" smtClean="0"/>
                  <a:t>activities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029" y="4608957"/>
                <a:ext cx="8118475" cy="480131"/>
              </a:xfrm>
              <a:prstGeom prst="rect">
                <a:avLst/>
              </a:prstGeom>
              <a:blipFill>
                <a:blip r:embed="rId3"/>
                <a:stretch>
                  <a:fillRect l="-1351" t="-20253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62300" y="5397500"/>
                <a:ext cx="57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5397500"/>
                <a:ext cx="5782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ounded Rectangle 94"/>
          <p:cNvSpPr/>
          <p:nvPr/>
        </p:nvSpPr>
        <p:spPr>
          <a:xfrm>
            <a:off x="7501760" y="5242713"/>
            <a:ext cx="435428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505572" y="3815536"/>
            <a:ext cx="435428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7501760" y="2805494"/>
            <a:ext cx="75609" cy="75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26151" y="2627067"/>
            <a:ext cx="75609" cy="75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47026" y="2627067"/>
            <a:ext cx="75609" cy="75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Interpret</a:t>
            </a:r>
            <a:r>
              <a:rPr lang="en-US" dirty="0" smtClean="0"/>
              <a:t> of Relations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122958" y="271591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85095" y="2715915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82988" y="241353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64226" y="234658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6" idx="6"/>
            <a:endCxn id="8" idx="2"/>
          </p:cNvCxnSpPr>
          <p:nvPr/>
        </p:nvCxnSpPr>
        <p:spPr>
          <a:xfrm flipV="1">
            <a:off x="2202089" y="2755481"/>
            <a:ext cx="1783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44112" y="2413531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5124790" y="2466681"/>
            <a:ext cx="914400" cy="4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287992" y="1883167"/>
            <a:ext cx="11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Petri Net</a:t>
            </a:r>
            <a:endParaRPr lang="en-US" b="1" dirty="0"/>
          </a:p>
        </p:txBody>
      </p:sp>
      <p:sp>
        <p:nvSpPr>
          <p:cNvPr id="48" name="Rounded Rectangle 47"/>
          <p:cNvSpPr/>
          <p:nvPr/>
        </p:nvSpPr>
        <p:spPr>
          <a:xfrm>
            <a:off x="8496754" y="2588912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9686925" y="2621178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10794282" y="2588912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8932182" y="2773578"/>
            <a:ext cx="754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9991725" y="2773578"/>
            <a:ext cx="80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207" y="2494614"/>
                <a:ext cx="1406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" y="2494614"/>
                <a:ext cx="140660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/>
          <p:cNvSpPr/>
          <p:nvPr/>
        </p:nvSpPr>
        <p:spPr>
          <a:xfrm>
            <a:off x="2120263" y="5408635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982400" y="5408634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780293" y="510625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061531" y="5039302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5" idx="6"/>
            <a:endCxn id="56" idx="2"/>
          </p:cNvCxnSpPr>
          <p:nvPr/>
        </p:nvCxnSpPr>
        <p:spPr>
          <a:xfrm flipV="1">
            <a:off x="2199394" y="5448200"/>
            <a:ext cx="1783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941417" y="5106250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70" name="Right Arrow 69"/>
          <p:cNvSpPr/>
          <p:nvPr/>
        </p:nvSpPr>
        <p:spPr>
          <a:xfrm>
            <a:off x="5124790" y="5229585"/>
            <a:ext cx="914400" cy="4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8496754" y="5256093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9686925" y="5288359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10794282" y="5608044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2" name="Straight Arrow Connector 91"/>
          <p:cNvCxnSpPr>
            <a:stCxn id="88" idx="3"/>
            <a:endCxn id="89" idx="2"/>
          </p:cNvCxnSpPr>
          <p:nvPr/>
        </p:nvCxnSpPr>
        <p:spPr>
          <a:xfrm>
            <a:off x="8932182" y="5440759"/>
            <a:ext cx="754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9" idx="6"/>
            <a:endCxn id="104" idx="1"/>
          </p:cNvCxnSpPr>
          <p:nvPr/>
        </p:nvCxnSpPr>
        <p:spPr>
          <a:xfrm flipV="1">
            <a:off x="9991725" y="5145334"/>
            <a:ext cx="802557" cy="2954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9" idx="6"/>
            <a:endCxn id="91" idx="1"/>
          </p:cNvCxnSpPr>
          <p:nvPr/>
        </p:nvCxnSpPr>
        <p:spPr>
          <a:xfrm>
            <a:off x="9991725" y="5440759"/>
            <a:ext cx="802557" cy="35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10794282" y="4960668"/>
            <a:ext cx="435428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B’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-337301" y="4978500"/>
                <a:ext cx="17461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 algn="ctr"/>
                <a:r>
                  <a:rPr lang="en-US" dirty="0" smtClean="0"/>
                  <a:t>or</a:t>
                </a:r>
              </a:p>
              <a:p>
                <a:pPr lvl="1" algn="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7301" y="4978500"/>
                <a:ext cx="1746112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val 70"/>
          <p:cNvSpPr/>
          <p:nvPr/>
        </p:nvSpPr>
        <p:spPr>
          <a:xfrm>
            <a:off x="2120263" y="3921072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982400" y="3921071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780293" y="361868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061531" y="355173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1" idx="6"/>
            <a:endCxn id="72" idx="2"/>
          </p:cNvCxnSpPr>
          <p:nvPr/>
        </p:nvCxnSpPr>
        <p:spPr>
          <a:xfrm flipV="1">
            <a:off x="2199394" y="3960637"/>
            <a:ext cx="1783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941417" y="3618687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77" name="Right Arrow 76"/>
          <p:cNvSpPr/>
          <p:nvPr/>
        </p:nvSpPr>
        <p:spPr>
          <a:xfrm>
            <a:off x="5124790" y="3742022"/>
            <a:ext cx="914400" cy="4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/>
        </p:nvSpPr>
        <p:spPr>
          <a:xfrm>
            <a:off x="8496754" y="3605098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9686925" y="4018802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10794282" y="3986536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109" name="Straight Arrow Connector 108"/>
          <p:cNvCxnSpPr>
            <a:stCxn id="105" idx="3"/>
            <a:endCxn id="107" idx="2"/>
          </p:cNvCxnSpPr>
          <p:nvPr/>
        </p:nvCxnSpPr>
        <p:spPr>
          <a:xfrm>
            <a:off x="8932182" y="3789764"/>
            <a:ext cx="754743" cy="38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7" idx="6"/>
            <a:endCxn id="108" idx="1"/>
          </p:cNvCxnSpPr>
          <p:nvPr/>
        </p:nvCxnSpPr>
        <p:spPr>
          <a:xfrm>
            <a:off x="9991725" y="4171202"/>
            <a:ext cx="80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8496754" y="4225898"/>
            <a:ext cx="435428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A’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4" name="Straight Arrow Connector 113"/>
          <p:cNvCxnSpPr>
            <a:stCxn id="113" idx="3"/>
            <a:endCxn id="107" idx="2"/>
          </p:cNvCxnSpPr>
          <p:nvPr/>
        </p:nvCxnSpPr>
        <p:spPr>
          <a:xfrm flipV="1">
            <a:off x="8932182" y="4171202"/>
            <a:ext cx="754743" cy="2393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207" y="3785340"/>
                <a:ext cx="1406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" y="3785340"/>
                <a:ext cx="14066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35018" y="214440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with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753572" y="1882859"/>
            <a:ext cx="11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Declare</a:t>
            </a:r>
            <a:endParaRPr lang="en-US" b="1" dirty="0"/>
          </a:p>
        </p:txBody>
      </p:sp>
      <p:sp>
        <p:nvSpPr>
          <p:cNvPr id="54" name="Rounded Rectangle 53"/>
          <p:cNvSpPr/>
          <p:nvPr/>
        </p:nvSpPr>
        <p:spPr>
          <a:xfrm>
            <a:off x="6485301" y="2570814"/>
            <a:ext cx="435428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505572" y="2583780"/>
            <a:ext cx="435428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62" idx="6"/>
            <a:endCxn id="14" idx="2"/>
          </p:cNvCxnSpPr>
          <p:nvPr/>
        </p:nvCxnSpPr>
        <p:spPr>
          <a:xfrm>
            <a:off x="6922635" y="2664872"/>
            <a:ext cx="5035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4" idx="2"/>
          </p:cNvCxnSpPr>
          <p:nvPr/>
        </p:nvCxnSpPr>
        <p:spPr>
          <a:xfrm>
            <a:off x="6998244" y="2843299"/>
            <a:ext cx="5035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929831" y="2805494"/>
            <a:ext cx="75609" cy="75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847026" y="3858823"/>
            <a:ext cx="75609" cy="75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6485301" y="3802570"/>
            <a:ext cx="435428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>
            <a:stCxn id="84" idx="6"/>
            <a:endCxn id="81" idx="1"/>
          </p:cNvCxnSpPr>
          <p:nvPr/>
        </p:nvCxnSpPr>
        <p:spPr>
          <a:xfrm>
            <a:off x="7005440" y="3998855"/>
            <a:ext cx="500132" cy="1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6929831" y="3961050"/>
            <a:ext cx="75609" cy="75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422339" y="5390776"/>
            <a:ext cx="75609" cy="75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843214" y="5390776"/>
            <a:ext cx="75609" cy="75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6481489" y="5229747"/>
            <a:ext cx="435428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87" idx="6"/>
            <a:endCxn id="86" idx="2"/>
          </p:cNvCxnSpPr>
          <p:nvPr/>
        </p:nvCxnSpPr>
        <p:spPr>
          <a:xfrm>
            <a:off x="6918823" y="5428581"/>
            <a:ext cx="5035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611939" y="1882979"/>
            <a:ext cx="142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Condition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6336178" y="2159672"/>
                <a:ext cx="1937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SlidingWindow</a:t>
                </a:r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178" y="2159672"/>
                <a:ext cx="1937453" cy="369332"/>
              </a:xfrm>
              <a:prstGeom prst="rect">
                <a:avLst/>
              </a:prstGeom>
              <a:blipFill>
                <a:blip r:embed="rId5"/>
                <a:stretch>
                  <a:fillRect l="-25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8922695" y="2144404"/>
                <a:ext cx="1833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SlidingWindow</a:t>
                </a:r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695" y="2144404"/>
                <a:ext cx="1833259" cy="369332"/>
              </a:xfrm>
              <a:prstGeom prst="rect">
                <a:avLst/>
              </a:prstGeom>
              <a:blipFill>
                <a:blip r:embed="rId6"/>
                <a:stretch>
                  <a:fillRect l="-30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21493" y="2825351"/>
            <a:ext cx="1817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SlidingWindow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21493" y="4110856"/>
            <a:ext cx="1817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SlidingWindow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421493" y="5846170"/>
            <a:ext cx="1817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SlidingWindow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2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Interpret </a:t>
            </a:r>
            <a:r>
              <a:rPr lang="en-US" altLang="zh-CN" dirty="0" smtClean="0"/>
              <a:t>the Relations’ combinations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10233" y="271591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10232" y="368111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72370" y="2715915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70263" y="241353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0263" y="349645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51501" y="234658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13" name="Straight Arrow Connector 12"/>
          <p:cNvCxnSpPr>
            <a:stCxn id="6" idx="6"/>
            <a:endCxn id="8" idx="2"/>
          </p:cNvCxnSpPr>
          <p:nvPr/>
        </p:nvCxnSpPr>
        <p:spPr>
          <a:xfrm flipV="1">
            <a:off x="1989364" y="2755481"/>
            <a:ext cx="1783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1989363" y="2783458"/>
            <a:ext cx="1794595" cy="93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31387" y="2413531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31387" y="3351349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5384800" y="2859356"/>
            <a:ext cx="914400" cy="4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649029" y="2374244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649029" y="3252070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839200" y="2407878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39200" y="3284336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946557" y="2859356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7" idx="3"/>
            <a:endCxn id="18" idx="2"/>
          </p:cNvCxnSpPr>
          <p:nvPr/>
        </p:nvCxnSpPr>
        <p:spPr>
          <a:xfrm>
            <a:off x="8084457" y="2558910"/>
            <a:ext cx="754743" cy="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1" idx="2"/>
          </p:cNvCxnSpPr>
          <p:nvPr/>
        </p:nvCxnSpPr>
        <p:spPr>
          <a:xfrm>
            <a:off x="8084457" y="3436736"/>
            <a:ext cx="754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6"/>
            <a:endCxn id="22" idx="1"/>
          </p:cNvCxnSpPr>
          <p:nvPr/>
        </p:nvCxnSpPr>
        <p:spPr>
          <a:xfrm>
            <a:off x="9144000" y="2560278"/>
            <a:ext cx="802557" cy="483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6"/>
            <a:endCxn id="22" idx="1"/>
          </p:cNvCxnSpPr>
          <p:nvPr/>
        </p:nvCxnSpPr>
        <p:spPr>
          <a:xfrm flipV="1">
            <a:off x="9144000" y="3044022"/>
            <a:ext cx="802557" cy="39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52587" y="2482365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And-join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33124" y="1873653"/>
            <a:ext cx="11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Petri Net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504530" y="1875451"/>
            <a:ext cx="175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495766" y="4661947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5765" y="5627147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29611" y="5136731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505380" y="437911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535330" y="555037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77656" y="49909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41" name="Straight Arrow Connector 40"/>
          <p:cNvCxnSpPr>
            <a:stCxn id="35" idx="2"/>
            <a:endCxn id="37" idx="6"/>
          </p:cNvCxnSpPr>
          <p:nvPr/>
        </p:nvCxnSpPr>
        <p:spPr>
          <a:xfrm flipH="1">
            <a:off x="1808742" y="4701513"/>
            <a:ext cx="1687024" cy="4747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2"/>
            <a:endCxn id="37" idx="6"/>
          </p:cNvCxnSpPr>
          <p:nvPr/>
        </p:nvCxnSpPr>
        <p:spPr>
          <a:xfrm flipH="1" flipV="1">
            <a:off x="1808742" y="5176297"/>
            <a:ext cx="1687023" cy="4904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72002" y="4516847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672002" y="5454665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</a:t>
            </a:r>
            <a:endParaRPr lang="en-US" b="1" dirty="0"/>
          </a:p>
        </p:txBody>
      </p:sp>
      <p:sp>
        <p:nvSpPr>
          <p:cNvPr id="53" name="Right Arrow 52"/>
          <p:cNvSpPr/>
          <p:nvPr/>
        </p:nvSpPr>
        <p:spPr>
          <a:xfrm>
            <a:off x="5384800" y="4956636"/>
            <a:ext cx="914400" cy="4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7649029" y="4990970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8839200" y="4594485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839200" y="5471627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9946557" y="4562219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9946557" y="5439361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54" idx="3"/>
            <a:endCxn id="57" idx="2"/>
          </p:cNvCxnSpPr>
          <p:nvPr/>
        </p:nvCxnSpPr>
        <p:spPr>
          <a:xfrm flipV="1">
            <a:off x="8084457" y="4746885"/>
            <a:ext cx="754743" cy="42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4" idx="3"/>
            <a:endCxn id="58" idx="2"/>
          </p:cNvCxnSpPr>
          <p:nvPr/>
        </p:nvCxnSpPr>
        <p:spPr>
          <a:xfrm>
            <a:off x="8084457" y="5175636"/>
            <a:ext cx="754743" cy="448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6"/>
            <a:endCxn id="59" idx="1"/>
          </p:cNvCxnSpPr>
          <p:nvPr/>
        </p:nvCxnSpPr>
        <p:spPr>
          <a:xfrm>
            <a:off x="9144000" y="4746885"/>
            <a:ext cx="80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6"/>
            <a:endCxn id="60" idx="1"/>
          </p:cNvCxnSpPr>
          <p:nvPr/>
        </p:nvCxnSpPr>
        <p:spPr>
          <a:xfrm>
            <a:off x="9144000" y="5624027"/>
            <a:ext cx="80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946557" y="4161478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And-split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32</a:t>
            </a:fld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103293" y="214440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with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402184" y="6354248"/>
            <a:ext cx="323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Strong Relation, like control-flow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Interpret the Relations’ combinations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10233" y="271591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10232" y="368111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72370" y="2715915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70263" y="241353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0263" y="349645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51501" y="234658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13" name="Straight Arrow Connector 12"/>
          <p:cNvCxnSpPr>
            <a:stCxn id="6" idx="6"/>
            <a:endCxn id="8" idx="2"/>
          </p:cNvCxnSpPr>
          <p:nvPr/>
        </p:nvCxnSpPr>
        <p:spPr>
          <a:xfrm flipV="1">
            <a:off x="1989364" y="2755481"/>
            <a:ext cx="1783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1989363" y="2783458"/>
            <a:ext cx="1794595" cy="93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31387" y="2413531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31387" y="3351349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5384800" y="2859356"/>
            <a:ext cx="914400" cy="4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649029" y="2374244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649029" y="3252070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839200" y="2407878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839200" y="3284336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946557" y="2859356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7" idx="3"/>
            <a:endCxn id="18" idx="2"/>
          </p:cNvCxnSpPr>
          <p:nvPr/>
        </p:nvCxnSpPr>
        <p:spPr>
          <a:xfrm>
            <a:off x="8084457" y="2558910"/>
            <a:ext cx="754743" cy="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1" idx="2"/>
          </p:cNvCxnSpPr>
          <p:nvPr/>
        </p:nvCxnSpPr>
        <p:spPr>
          <a:xfrm>
            <a:off x="8084457" y="3436736"/>
            <a:ext cx="754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6"/>
            <a:endCxn id="22" idx="1"/>
          </p:cNvCxnSpPr>
          <p:nvPr/>
        </p:nvCxnSpPr>
        <p:spPr>
          <a:xfrm>
            <a:off x="9144000" y="2560278"/>
            <a:ext cx="802557" cy="483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6"/>
            <a:endCxn id="22" idx="1"/>
          </p:cNvCxnSpPr>
          <p:nvPr/>
        </p:nvCxnSpPr>
        <p:spPr>
          <a:xfrm flipV="1">
            <a:off x="9144000" y="3044022"/>
            <a:ext cx="802557" cy="39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08572" y="2825532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And-join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33124" y="1873653"/>
            <a:ext cx="11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Petri Net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495766" y="4661947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5765" y="5627147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29611" y="5136731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505380" y="437911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535330" y="555037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77656" y="49909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41" name="Straight Arrow Connector 40"/>
          <p:cNvCxnSpPr>
            <a:stCxn id="35" idx="2"/>
            <a:endCxn id="37" idx="6"/>
          </p:cNvCxnSpPr>
          <p:nvPr/>
        </p:nvCxnSpPr>
        <p:spPr>
          <a:xfrm flipH="1">
            <a:off x="1808742" y="4701513"/>
            <a:ext cx="1687024" cy="4747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2"/>
            <a:endCxn id="37" idx="6"/>
          </p:cNvCxnSpPr>
          <p:nvPr/>
        </p:nvCxnSpPr>
        <p:spPr>
          <a:xfrm flipH="1" flipV="1">
            <a:off x="1808742" y="5176297"/>
            <a:ext cx="1687023" cy="4904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72002" y="4516847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672002" y="5454665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53" name="Right Arrow 52"/>
          <p:cNvSpPr/>
          <p:nvPr/>
        </p:nvSpPr>
        <p:spPr>
          <a:xfrm>
            <a:off x="5384800" y="4956636"/>
            <a:ext cx="914400" cy="4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7649029" y="5164706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8839200" y="4768221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839200" y="5645363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9946557" y="4735955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9946557" y="5613097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54" idx="3"/>
            <a:endCxn id="57" idx="2"/>
          </p:cNvCxnSpPr>
          <p:nvPr/>
        </p:nvCxnSpPr>
        <p:spPr>
          <a:xfrm flipV="1">
            <a:off x="8084457" y="4920621"/>
            <a:ext cx="754743" cy="42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4" idx="3"/>
            <a:endCxn id="58" idx="2"/>
          </p:cNvCxnSpPr>
          <p:nvPr/>
        </p:nvCxnSpPr>
        <p:spPr>
          <a:xfrm>
            <a:off x="8084457" y="5349372"/>
            <a:ext cx="754743" cy="448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6"/>
            <a:endCxn id="59" idx="1"/>
          </p:cNvCxnSpPr>
          <p:nvPr/>
        </p:nvCxnSpPr>
        <p:spPr>
          <a:xfrm>
            <a:off x="9144000" y="4920621"/>
            <a:ext cx="80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6"/>
            <a:endCxn id="60" idx="1"/>
          </p:cNvCxnSpPr>
          <p:nvPr/>
        </p:nvCxnSpPr>
        <p:spPr>
          <a:xfrm>
            <a:off x="9144000" y="5797763"/>
            <a:ext cx="80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419862" y="5141611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And-split</a:t>
            </a:r>
            <a:endParaRPr lang="en-US" dirty="0"/>
          </a:p>
        </p:txBody>
      </p:sp>
      <p:cxnSp>
        <p:nvCxnSpPr>
          <p:cNvPr id="50" name="Straight Arrow Connector 49"/>
          <p:cNvCxnSpPr>
            <a:stCxn id="18" idx="6"/>
            <a:endCxn id="51" idx="1"/>
          </p:cNvCxnSpPr>
          <p:nvPr/>
        </p:nvCxnSpPr>
        <p:spPr>
          <a:xfrm flipV="1">
            <a:off x="9144000" y="2034739"/>
            <a:ext cx="835867" cy="5255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9979867" y="1850073"/>
            <a:ext cx="435428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C’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6" name="Straight Arrow Connector 55"/>
          <p:cNvCxnSpPr>
            <a:stCxn id="21" idx="6"/>
            <a:endCxn id="61" idx="1"/>
          </p:cNvCxnSpPr>
          <p:nvPr/>
        </p:nvCxnSpPr>
        <p:spPr>
          <a:xfrm>
            <a:off x="9144000" y="3436736"/>
            <a:ext cx="802557" cy="5239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9946557" y="3776020"/>
            <a:ext cx="468738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C’’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7649029" y="4463106"/>
            <a:ext cx="435428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C’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610475" y="5838475"/>
            <a:ext cx="473982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C’’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7" name="Straight Arrow Connector 66"/>
          <p:cNvCxnSpPr>
            <a:stCxn id="63" idx="3"/>
            <a:endCxn id="57" idx="2"/>
          </p:cNvCxnSpPr>
          <p:nvPr/>
        </p:nvCxnSpPr>
        <p:spPr>
          <a:xfrm>
            <a:off x="8084457" y="4647772"/>
            <a:ext cx="754743" cy="2728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5" idx="3"/>
            <a:endCxn id="58" idx="2"/>
          </p:cNvCxnSpPr>
          <p:nvPr/>
        </p:nvCxnSpPr>
        <p:spPr>
          <a:xfrm flipV="1">
            <a:off x="8084457" y="5797763"/>
            <a:ext cx="754743" cy="2253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33</a:t>
            </a:fld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103293" y="214440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with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504530" y="1875451"/>
            <a:ext cx="175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402184" y="6354248"/>
            <a:ext cx="267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weak Relation, like declare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2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Interpret the Relations’ combinations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10233" y="271591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10232" y="368111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72370" y="2715915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70263" y="241353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0263" y="349645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51501" y="234658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13" name="Straight Arrow Connector 12"/>
          <p:cNvCxnSpPr>
            <a:stCxn id="6" idx="6"/>
            <a:endCxn id="8" idx="2"/>
          </p:cNvCxnSpPr>
          <p:nvPr/>
        </p:nvCxnSpPr>
        <p:spPr>
          <a:xfrm flipV="1">
            <a:off x="1989364" y="2755481"/>
            <a:ext cx="1783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3"/>
          </p:cNvCxnSpPr>
          <p:nvPr/>
        </p:nvCxnSpPr>
        <p:spPr>
          <a:xfrm flipV="1">
            <a:off x="1989363" y="2783458"/>
            <a:ext cx="1794595" cy="93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31387" y="2413531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31387" y="3351349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5384800" y="2859356"/>
            <a:ext cx="914400" cy="4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649029" y="2299804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649029" y="3154535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839200" y="2875433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946557" y="2843167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7" idx="3"/>
            <a:endCxn id="18" idx="2"/>
          </p:cNvCxnSpPr>
          <p:nvPr/>
        </p:nvCxnSpPr>
        <p:spPr>
          <a:xfrm>
            <a:off x="8084457" y="2484470"/>
            <a:ext cx="754743" cy="54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18" idx="2"/>
          </p:cNvCxnSpPr>
          <p:nvPr/>
        </p:nvCxnSpPr>
        <p:spPr>
          <a:xfrm flipV="1">
            <a:off x="8084457" y="3027833"/>
            <a:ext cx="754743" cy="31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6"/>
            <a:endCxn id="22" idx="1"/>
          </p:cNvCxnSpPr>
          <p:nvPr/>
        </p:nvCxnSpPr>
        <p:spPr>
          <a:xfrm>
            <a:off x="9144000" y="3027833"/>
            <a:ext cx="802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92358" y="2408911"/>
            <a:ext cx="158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And-join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33124" y="1873653"/>
            <a:ext cx="110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Petri Net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495766" y="4661947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95765" y="5627147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29611" y="5136731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505380" y="437911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535330" y="5550377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77656" y="49909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41" name="Straight Arrow Connector 40"/>
          <p:cNvCxnSpPr>
            <a:stCxn id="35" idx="2"/>
            <a:endCxn id="37" idx="6"/>
          </p:cNvCxnSpPr>
          <p:nvPr/>
        </p:nvCxnSpPr>
        <p:spPr>
          <a:xfrm flipH="1">
            <a:off x="1808742" y="4701513"/>
            <a:ext cx="1687024" cy="4747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2"/>
            <a:endCxn id="37" idx="6"/>
          </p:cNvCxnSpPr>
          <p:nvPr/>
        </p:nvCxnSpPr>
        <p:spPr>
          <a:xfrm flipH="1" flipV="1">
            <a:off x="1808742" y="5176297"/>
            <a:ext cx="1687023" cy="4904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72002" y="4516847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672002" y="5454665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53" name="Right Arrow 52"/>
          <p:cNvSpPr/>
          <p:nvPr/>
        </p:nvSpPr>
        <p:spPr>
          <a:xfrm>
            <a:off x="5384800" y="4956636"/>
            <a:ext cx="914400" cy="491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7649029" y="5174278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8839200" y="5206544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9946557" y="4717667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9946557" y="5594809"/>
            <a:ext cx="435428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54" idx="3"/>
            <a:endCxn id="57" idx="2"/>
          </p:cNvCxnSpPr>
          <p:nvPr/>
        </p:nvCxnSpPr>
        <p:spPr>
          <a:xfrm>
            <a:off x="8084457" y="5358944"/>
            <a:ext cx="754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6"/>
            <a:endCxn id="59" idx="1"/>
          </p:cNvCxnSpPr>
          <p:nvPr/>
        </p:nvCxnSpPr>
        <p:spPr>
          <a:xfrm flipV="1">
            <a:off x="9144000" y="4902333"/>
            <a:ext cx="802557" cy="45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7" idx="6"/>
            <a:endCxn id="60" idx="1"/>
          </p:cNvCxnSpPr>
          <p:nvPr/>
        </p:nvCxnSpPr>
        <p:spPr>
          <a:xfrm>
            <a:off x="9144000" y="5358944"/>
            <a:ext cx="802557" cy="42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383848" y="5156238"/>
            <a:ext cx="162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And-split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9946556" y="4112470"/>
            <a:ext cx="435428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61" name="Straight Arrow Connector 60"/>
          <p:cNvCxnSpPr>
            <a:stCxn id="58" idx="1"/>
            <a:endCxn id="57" idx="6"/>
          </p:cNvCxnSpPr>
          <p:nvPr/>
        </p:nvCxnSpPr>
        <p:spPr>
          <a:xfrm flipH="1">
            <a:off x="9144000" y="4297136"/>
            <a:ext cx="802556" cy="1061808"/>
          </a:xfrm>
          <a:prstGeom prst="straightConnector1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lide Number Placeholder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34</a:t>
            </a:fld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103293" y="214440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with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504530" y="1875451"/>
            <a:ext cx="175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402184" y="6354248"/>
            <a:ext cx="267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weak Relation, like declare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7222"/>
            <a:ext cx="7985760" cy="4350486"/>
          </a:xfrm>
        </p:spPr>
        <p:txBody>
          <a:bodyPr>
            <a:normAutofit/>
          </a:bodyPr>
          <a:lstStyle/>
          <a:p>
            <a:r>
              <a:rPr lang="en-US" dirty="0"/>
              <a:t>Update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data to revise the </a:t>
            </a:r>
            <a:r>
              <a:rPr lang="en-US" dirty="0" smtClean="0"/>
              <a:t>relation</a:t>
            </a:r>
          </a:p>
          <a:p>
            <a:r>
              <a:rPr lang="en-US" dirty="0" smtClean="0"/>
              <a:t>Query</a:t>
            </a:r>
          </a:p>
          <a:p>
            <a:pPr lvl="1"/>
            <a:r>
              <a:rPr lang="en-US" dirty="0" smtClean="0"/>
              <a:t>Searching relation between two activities</a:t>
            </a:r>
          </a:p>
          <a:p>
            <a:pPr lvl="1"/>
            <a:r>
              <a:rPr lang="en-US" dirty="0" smtClean="0"/>
              <a:t>Searching all related activates for one activity</a:t>
            </a:r>
          </a:p>
          <a:p>
            <a:r>
              <a:rPr lang="en-US" dirty="0" smtClean="0"/>
              <a:t>Deduce</a:t>
            </a:r>
          </a:p>
          <a:p>
            <a:pPr lvl="1"/>
            <a:r>
              <a:rPr lang="en-US" dirty="0" smtClean="0"/>
              <a:t>Using data to find </a:t>
            </a:r>
            <a:r>
              <a:rPr lang="en-US" b="1" dirty="0" smtClean="0"/>
              <a:t>causality candidate</a:t>
            </a:r>
            <a:r>
              <a:rPr lang="en-US" dirty="0" smtClean="0"/>
              <a:t> </a:t>
            </a:r>
            <a:r>
              <a:rPr lang="en-US" dirty="0" smtClean="0"/>
              <a:t>between two </a:t>
            </a:r>
            <a:r>
              <a:rPr lang="en-US" dirty="0"/>
              <a:t>activities</a:t>
            </a:r>
          </a:p>
        </p:txBody>
      </p:sp>
      <p:sp>
        <p:nvSpPr>
          <p:cNvPr id="79" name="Slide Number Placeholder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Actions on </a:t>
            </a:r>
            <a:r>
              <a:rPr lang="en-US" dirty="0"/>
              <a:t>Condition Model</a:t>
            </a:r>
          </a:p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512201" y="3084968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512200" y="4050168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254224" y="3317461"/>
            <a:ext cx="79131" cy="791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172231" y="2782583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172231" y="3865502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198823" y="3417039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8" name="Straight Arrow Connector 27"/>
          <p:cNvCxnSpPr>
            <a:stCxn id="22" idx="6"/>
            <a:endCxn id="24" idx="2"/>
          </p:cNvCxnSpPr>
          <p:nvPr/>
        </p:nvCxnSpPr>
        <p:spPr>
          <a:xfrm>
            <a:off x="8591332" y="3124534"/>
            <a:ext cx="662892" cy="232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6"/>
            <a:endCxn id="24" idx="3"/>
          </p:cNvCxnSpPr>
          <p:nvPr/>
        </p:nvCxnSpPr>
        <p:spPr>
          <a:xfrm flipV="1">
            <a:off x="8591331" y="3385004"/>
            <a:ext cx="674481" cy="70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691524" y="3010319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715316" y="3624172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10138459" y="3018021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138458" y="363714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931839" y="270993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892273" y="356725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24" idx="6"/>
            <a:endCxn id="39" idx="2"/>
          </p:cNvCxnSpPr>
          <p:nvPr/>
        </p:nvCxnSpPr>
        <p:spPr>
          <a:xfrm flipV="1">
            <a:off x="9333355" y="3057587"/>
            <a:ext cx="805104" cy="29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6"/>
            <a:endCxn id="40" idx="2"/>
          </p:cNvCxnSpPr>
          <p:nvPr/>
        </p:nvCxnSpPr>
        <p:spPr>
          <a:xfrm>
            <a:off x="9333355" y="3357027"/>
            <a:ext cx="805103" cy="31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9" idx="6"/>
            <a:endCxn id="54" idx="2"/>
          </p:cNvCxnSpPr>
          <p:nvPr/>
        </p:nvCxnSpPr>
        <p:spPr>
          <a:xfrm>
            <a:off x="10217590" y="3057587"/>
            <a:ext cx="790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1007725" y="3018021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1007724" y="272782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620935" y="3332789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9581228" y="2985138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0390192" y="2893474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SN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7878145" y="2379241"/>
            <a:ext cx="762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8716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ounded Rectangle 100"/>
          <p:cNvSpPr/>
          <p:nvPr/>
        </p:nvSpPr>
        <p:spPr>
          <a:xfrm>
            <a:off x="7874000" y="5473700"/>
            <a:ext cx="3683000" cy="1384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7222"/>
                <a:ext cx="7985760" cy="316598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Deduce</a:t>
                </a:r>
              </a:p>
              <a:p>
                <a:pPr lvl="1"/>
                <a:r>
                  <a:rPr lang="en-US" dirty="0" smtClean="0"/>
                  <a:t>Using data to find causality between two activities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7222"/>
                <a:ext cx="7985760" cy="3165986"/>
              </a:xfrm>
              <a:blipFill>
                <a:blip r:embed="rId2"/>
                <a:stretch>
                  <a:fillRect l="-1374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Slide Number Placeholder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Actions on </a:t>
            </a:r>
            <a:r>
              <a:rPr lang="en-US" dirty="0"/>
              <a:t>Condition Model</a:t>
            </a:r>
          </a:p>
          <a:p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 rot="16200000">
            <a:off x="4957917" y="3684161"/>
            <a:ext cx="466344" cy="40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472582" y="3263534"/>
            <a:ext cx="2217635" cy="1074468"/>
            <a:chOff x="2202376" y="4743659"/>
            <a:chExt cx="2217635" cy="1074468"/>
          </a:xfrm>
        </p:grpSpPr>
        <p:sp>
          <p:nvSpPr>
            <p:cNvPr id="31" name="Oval 30"/>
            <p:cNvSpPr/>
            <p:nvPr/>
          </p:nvSpPr>
          <p:spPr>
            <a:xfrm>
              <a:off x="2320474" y="5053642"/>
              <a:ext cx="79131" cy="791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927818" y="5738996"/>
              <a:ext cx="79131" cy="791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02376" y="4743659"/>
              <a:ext cx="339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48511" y="5409229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31" idx="6"/>
              <a:endCxn id="32" idx="2"/>
            </p:cNvCxnSpPr>
            <p:nvPr/>
          </p:nvCxnSpPr>
          <p:spPr>
            <a:xfrm>
              <a:off x="2399605" y="5093208"/>
              <a:ext cx="1528213" cy="685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034539" y="5093207"/>
              <a:ext cx="769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887730" y="3263534"/>
            <a:ext cx="2217636" cy="1074468"/>
            <a:chOff x="2202375" y="4743659"/>
            <a:chExt cx="2217636" cy="1074468"/>
          </a:xfrm>
        </p:grpSpPr>
        <p:sp>
          <p:nvSpPr>
            <p:cNvPr id="46" name="Oval 45"/>
            <p:cNvSpPr/>
            <p:nvPr/>
          </p:nvSpPr>
          <p:spPr>
            <a:xfrm>
              <a:off x="2320474" y="5053642"/>
              <a:ext cx="79131" cy="791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927818" y="5738996"/>
              <a:ext cx="79131" cy="791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02375" y="4743659"/>
              <a:ext cx="484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A’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48511" y="5409229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cxnSp>
          <p:nvCxnSpPr>
            <p:cNvPr id="50" name="Straight Arrow Connector 49"/>
            <p:cNvCxnSpPr>
              <a:stCxn id="46" idx="6"/>
              <a:endCxn id="47" idx="2"/>
            </p:cNvCxnSpPr>
            <p:nvPr/>
          </p:nvCxnSpPr>
          <p:spPr>
            <a:xfrm>
              <a:off x="2399605" y="5093208"/>
              <a:ext cx="1528213" cy="685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034539" y="5093207"/>
              <a:ext cx="769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SN</a:t>
              </a:r>
              <a:endParaRPr lang="en-US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51240" y="3560187"/>
                <a:ext cx="41360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attributes for selecting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may be the causes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40" y="3560187"/>
                <a:ext cx="4136010" cy="923330"/>
              </a:xfrm>
              <a:prstGeom prst="rect">
                <a:avLst/>
              </a:prstGeom>
              <a:blipFill>
                <a:blip r:embed="rId3"/>
                <a:stretch>
                  <a:fillRect l="-1178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72601" y="356414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59" name="Down Arrow 58"/>
          <p:cNvSpPr/>
          <p:nvPr/>
        </p:nvSpPr>
        <p:spPr>
          <a:xfrm rot="16200000">
            <a:off x="4957917" y="5389777"/>
            <a:ext cx="466344" cy="408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590679" y="5382931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198024" y="5240517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469299" y="5084182"/>
            <a:ext cx="3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118717" y="491075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61" idx="6"/>
            <a:endCxn id="62" idx="2"/>
          </p:cNvCxnSpPr>
          <p:nvPr/>
        </p:nvCxnSpPr>
        <p:spPr>
          <a:xfrm flipV="1">
            <a:off x="2669810" y="5280083"/>
            <a:ext cx="1528214" cy="142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84399" y="4886676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8151240" y="4910750"/>
                <a:ext cx="374988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may have similarities, it may exist an attribute partition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 smtClean="0"/>
                  <a:t> and make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′′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are true, this attribute is the cause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40" y="4910750"/>
                <a:ext cx="3749889" cy="1477328"/>
              </a:xfrm>
              <a:prstGeom prst="rect">
                <a:avLst/>
              </a:prstGeom>
              <a:blipFill>
                <a:blip r:embed="rId4"/>
                <a:stretch>
                  <a:fillRect l="-1301" t="-1240" r="-2114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/>
          <p:cNvSpPr txBox="1"/>
          <p:nvPr/>
        </p:nvSpPr>
        <p:spPr>
          <a:xfrm>
            <a:off x="1013724" y="5196618"/>
            <a:ext cx="6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Joint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61" idx="6"/>
            <a:endCxn id="77" idx="2"/>
          </p:cNvCxnSpPr>
          <p:nvPr/>
        </p:nvCxnSpPr>
        <p:spPr>
          <a:xfrm>
            <a:off x="2669810" y="5422497"/>
            <a:ext cx="1520815" cy="562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4190625" y="5945652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4107170" y="5576319"/>
            <a:ext cx="3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235702" y="5748580"/>
            <a:ext cx="76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5783260" y="4911750"/>
            <a:ext cx="2078743" cy="1123900"/>
            <a:chOff x="2229619" y="4741667"/>
            <a:chExt cx="2078743" cy="1123900"/>
          </a:xfrm>
        </p:grpSpPr>
        <p:sp>
          <p:nvSpPr>
            <p:cNvPr id="95" name="Oval 94"/>
            <p:cNvSpPr/>
            <p:nvPr/>
          </p:nvSpPr>
          <p:spPr>
            <a:xfrm>
              <a:off x="2320474" y="5053642"/>
              <a:ext cx="79131" cy="791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917109" y="5786436"/>
              <a:ext cx="79131" cy="791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229619" y="4741667"/>
              <a:ext cx="419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736862" y="5417104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B+C</a:t>
              </a:r>
              <a:endParaRPr lang="en-US" dirty="0"/>
            </a:p>
          </p:txBody>
        </p:sp>
        <p:cxnSp>
          <p:nvCxnSpPr>
            <p:cNvPr id="99" name="Straight Arrow Connector 98"/>
            <p:cNvCxnSpPr>
              <a:stCxn id="95" idx="6"/>
              <a:endCxn id="96" idx="2"/>
            </p:cNvCxnSpPr>
            <p:nvPr/>
          </p:nvCxnSpPr>
          <p:spPr>
            <a:xfrm>
              <a:off x="2399605" y="5093208"/>
              <a:ext cx="1517504" cy="732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2976068" y="5056892"/>
              <a:ext cx="769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SN</a:t>
              </a:r>
              <a:endParaRPr lang="en-US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42192" y="2975458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SN is the Causality Candidate</a:t>
            </a:r>
            <a:endParaRPr lang="en-US" b="1" dirty="0"/>
          </a:p>
        </p:txBody>
      </p:sp>
      <p:sp>
        <p:nvSpPr>
          <p:cNvPr id="52" name="Oval 51"/>
          <p:cNvSpPr/>
          <p:nvPr/>
        </p:nvSpPr>
        <p:spPr>
          <a:xfrm>
            <a:off x="6021491" y="4275404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903392" y="3965421"/>
            <a:ext cx="48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dirty="0" smtClean="0"/>
              <a:t>’’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93622" y="1474263"/>
            <a:ext cx="224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 Candidate in RPA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9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7222"/>
            <a:ext cx="10515600" cy="4537078"/>
          </a:xfrm>
        </p:spPr>
        <p:txBody>
          <a:bodyPr>
            <a:normAutofit/>
          </a:bodyPr>
          <a:lstStyle/>
          <a:p>
            <a:r>
              <a:rPr lang="en-US" dirty="0"/>
              <a:t>Imperative language</a:t>
            </a:r>
          </a:p>
          <a:p>
            <a:pPr lvl="1"/>
            <a:r>
              <a:rPr lang="en-US" dirty="0"/>
              <a:t>Descripts running </a:t>
            </a:r>
            <a:r>
              <a:rPr lang="en-US" b="1" dirty="0" smtClean="0"/>
              <a:t>sequence</a:t>
            </a:r>
            <a:r>
              <a:rPr lang="en-US" dirty="0" smtClean="0"/>
              <a:t>-“</a:t>
            </a:r>
            <a:r>
              <a:rPr lang="en-US" dirty="0"/>
              <a:t>Should do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/>
              <a:t>Tokens </a:t>
            </a:r>
            <a:r>
              <a:rPr lang="en-US" dirty="0"/>
              <a:t>are consumed and produced</a:t>
            </a:r>
          </a:p>
          <a:p>
            <a:r>
              <a:rPr lang="en-US" dirty="0"/>
              <a:t>Declare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/>
              <a:t>Descripts running </a:t>
            </a:r>
            <a:r>
              <a:rPr lang="en-US" b="1" dirty="0" smtClean="0"/>
              <a:t>boundary</a:t>
            </a:r>
            <a:r>
              <a:rPr lang="en-US" dirty="0"/>
              <a:t>-</a:t>
            </a:r>
            <a:r>
              <a:rPr lang="en-US" dirty="0" smtClean="0"/>
              <a:t>“</a:t>
            </a:r>
            <a:r>
              <a:rPr lang="en-US" altLang="zh-CN" dirty="0" smtClean="0"/>
              <a:t>Could</a:t>
            </a:r>
            <a:r>
              <a:rPr lang="en-US" dirty="0" smtClean="0"/>
              <a:t> </a:t>
            </a:r>
            <a:r>
              <a:rPr lang="en-US" dirty="0"/>
              <a:t>do”</a:t>
            </a:r>
            <a:endParaRPr lang="en-US" dirty="0" smtClean="0"/>
          </a:p>
          <a:p>
            <a:r>
              <a:rPr lang="en-US" dirty="0" smtClean="0"/>
              <a:t>Condition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Descripts </a:t>
            </a:r>
            <a:r>
              <a:rPr lang="en-US" dirty="0"/>
              <a:t>running </a:t>
            </a:r>
            <a:r>
              <a:rPr lang="en-US" b="1" dirty="0" smtClean="0"/>
              <a:t>conditions, </a:t>
            </a:r>
            <a:r>
              <a:rPr lang="en-US" dirty="0">
                <a:solidFill>
                  <a:srgbClr val="FF0000"/>
                </a:solidFill>
              </a:rPr>
              <a:t>it is </a:t>
            </a:r>
            <a:r>
              <a:rPr lang="en-US" dirty="0" smtClean="0">
                <a:solidFill>
                  <a:srgbClr val="FF0000"/>
                </a:solidFill>
              </a:rPr>
              <a:t>the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hybrid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lang="en-US" dirty="0" smtClean="0">
                <a:solidFill>
                  <a:srgbClr val="FF0000"/>
                </a:solidFill>
              </a:rPr>
              <a:t>Imperative and </a:t>
            </a:r>
            <a:r>
              <a:rPr lang="en-US" dirty="0" smtClean="0">
                <a:solidFill>
                  <a:srgbClr val="FF0000"/>
                </a:solidFill>
              </a:rPr>
              <a:t>declare</a:t>
            </a:r>
            <a:r>
              <a:rPr lang="en-US" dirty="0"/>
              <a:t>.</a:t>
            </a:r>
            <a:endParaRPr lang="en-US" dirty="0" smtClean="0"/>
          </a:p>
          <a:p>
            <a:pPr lvl="2"/>
            <a:r>
              <a:rPr lang="en-US" dirty="0" smtClean="0"/>
              <a:t>“Could do” + “Should do”</a:t>
            </a:r>
            <a:endParaRPr lang="en-US" dirty="0" smtClean="0"/>
          </a:p>
          <a:p>
            <a:pPr lvl="2"/>
            <a:r>
              <a:rPr lang="en-US" dirty="0" smtClean="0"/>
              <a:t>Satisfied </a:t>
            </a:r>
            <a:r>
              <a:rPr lang="en-US" dirty="0" smtClean="0"/>
              <a:t>condition </a:t>
            </a:r>
            <a:r>
              <a:rPr lang="en-US" dirty="0"/>
              <a:t>has </a:t>
            </a:r>
            <a:r>
              <a:rPr lang="en-US" dirty="0" smtClean="0"/>
              <a:t>validity period,  it likes </a:t>
            </a:r>
            <a:r>
              <a:rPr lang="en-US" dirty="0" smtClean="0"/>
              <a:t>traffic light in cross.</a:t>
            </a:r>
          </a:p>
          <a:p>
            <a:pPr lvl="1"/>
            <a:r>
              <a:rPr lang="en-US" dirty="0" smtClean="0"/>
              <a:t>CM </a:t>
            </a:r>
            <a:r>
              <a:rPr lang="en-US" altLang="zh-CN" dirty="0" smtClean="0"/>
              <a:t>could be</a:t>
            </a:r>
            <a:r>
              <a:rPr lang="en-US" dirty="0" smtClean="0"/>
              <a:t> the halfway for learning Causality(Root Cause).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9" name="Slide Number Placeholder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Different between </a:t>
            </a:r>
            <a:r>
              <a:rPr lang="en-US" dirty="0"/>
              <a:t>Condition Model </a:t>
            </a:r>
            <a:r>
              <a:rPr lang="en-US" dirty="0" smtClean="0"/>
              <a:t>with</a:t>
            </a:r>
            <a:r>
              <a:rPr lang="en-US" altLang="zh-CN" dirty="0" smtClean="0"/>
              <a:t> </a:t>
            </a:r>
            <a:r>
              <a:rPr lang="en-US" dirty="0"/>
              <a:t>imperative</a:t>
            </a:r>
            <a:r>
              <a:rPr lang="en-US" altLang="zh-CN" dirty="0" smtClean="0"/>
              <a:t>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1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Bullet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328"/>
            <a:ext cx="10515600" cy="4695635"/>
          </a:xfrm>
        </p:spPr>
        <p:txBody>
          <a:bodyPr/>
          <a:lstStyle/>
          <a:p>
            <a:r>
              <a:rPr lang="en-US" altLang="zh-CN" dirty="0" smtClean="0"/>
              <a:t>Main Idea</a:t>
            </a:r>
          </a:p>
          <a:p>
            <a:r>
              <a:rPr lang="en-US" dirty="0"/>
              <a:t>Condition</a:t>
            </a:r>
            <a:r>
              <a:rPr lang="en-US" dirty="0" smtClean="0"/>
              <a:t> </a:t>
            </a:r>
            <a:r>
              <a:rPr lang="en-US" dirty="0"/>
              <a:t>Model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Example</a:t>
            </a:r>
          </a:p>
          <a:p>
            <a:r>
              <a:rPr lang="en-US" dirty="0" smtClean="0"/>
              <a:t>Experiment</a:t>
            </a:r>
          </a:p>
          <a:p>
            <a:pPr lvl="1"/>
            <a:r>
              <a:rPr lang="en-US" dirty="0"/>
              <a:t>process discovery in Streaming Log(No Case ID)</a:t>
            </a:r>
          </a:p>
          <a:p>
            <a:pPr lvl="2"/>
            <a:r>
              <a:rPr lang="en-US" dirty="0" smtClean="0"/>
              <a:t>Synthesis </a:t>
            </a:r>
            <a:r>
              <a:rPr lang="en-US" dirty="0"/>
              <a:t>Log</a:t>
            </a:r>
          </a:p>
          <a:p>
            <a:pPr lvl="2"/>
            <a:r>
              <a:rPr lang="en-US" dirty="0"/>
              <a:t>Streamed Repair Example</a:t>
            </a:r>
          </a:p>
          <a:p>
            <a:pPr lvl="1"/>
            <a:r>
              <a:rPr lang="en-US" dirty="0"/>
              <a:t>process discovery in Normal Event Log(Have Case ID)</a:t>
            </a:r>
          </a:p>
          <a:p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2960" y="1645920"/>
            <a:ext cx="6884503" cy="1637631"/>
            <a:chOff x="838200" y="2202999"/>
            <a:chExt cx="6884503" cy="1637631"/>
          </a:xfrm>
        </p:grpSpPr>
        <p:sp>
          <p:nvSpPr>
            <p:cNvPr id="33" name="Rounded Rectangle 32"/>
            <p:cNvSpPr/>
            <p:nvPr/>
          </p:nvSpPr>
          <p:spPr>
            <a:xfrm>
              <a:off x="1343839" y="2202999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05789" y="2202999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067739" y="2202999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429689" y="2202999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791639" y="2202999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53589" y="2202999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15539" y="2202999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877489" y="2202999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239439" y="2202999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601389" y="2202999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963339" y="2202999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5325289" y="2202999"/>
              <a:ext cx="289249" cy="28924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5687239" y="2202999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049189" y="2202999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982823" y="2917300"/>
                  <a:ext cx="506636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Streaming Log’s activity name </a:t>
                  </a:r>
                  <a:r>
                    <a:rPr lang="en-US" dirty="0"/>
                    <a:t>sequence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Just have name(No Case ID)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One pattern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dirty="0" smtClean="0"/>
                    <a:t> in this stream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823" y="2917300"/>
                  <a:ext cx="5066365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083" t="-3289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of candidate processes for RPA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09" y="1720057"/>
            <a:ext cx="6675473" cy="42497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85638" y="2921596"/>
            <a:ext cx="3333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 of RPA:</a:t>
            </a:r>
          </a:p>
          <a:p>
            <a:r>
              <a:rPr lang="en-US" dirty="0" smtClean="0"/>
              <a:t>No change in Backend system</a:t>
            </a:r>
          </a:p>
          <a:p>
            <a:r>
              <a:rPr lang="en-US" dirty="0" smtClean="0"/>
              <a:t>Automation in Frontend by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337346" y="2948717"/>
                <a:ext cx="8721054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Necessary and Sufficient Table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 smtClean="0"/>
                  <a:t> </a:t>
                </a:r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346" y="2948717"/>
                <a:ext cx="8721054" cy="404983"/>
              </a:xfrm>
              <a:prstGeom prst="rect">
                <a:avLst/>
              </a:prstGeom>
              <a:blipFill>
                <a:blip r:embed="rId3"/>
                <a:stretch>
                  <a:fillRect l="-559"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1343839" y="1645920"/>
            <a:ext cx="4994599" cy="289249"/>
            <a:chOff x="765110" y="1033622"/>
            <a:chExt cx="4994599" cy="289249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3" name="Rounded Rectangle 32"/>
            <p:cNvSpPr/>
            <p:nvPr/>
          </p:nvSpPr>
          <p:spPr>
            <a:xfrm>
              <a:off x="7651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1270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4890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8509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2129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5748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9368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B</a:t>
              </a:r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2987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6607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0226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3846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7465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51085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</a:t>
              </a:r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704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378828" y="2012555"/>
            <a:ext cx="1668753" cy="650793"/>
            <a:chOff x="800099" y="1400257"/>
            <a:chExt cx="1668753" cy="650793"/>
          </a:xfrm>
        </p:grpSpPr>
        <p:sp>
          <p:nvSpPr>
            <p:cNvPr id="48" name="Down Arrow 47"/>
            <p:cNvSpPr/>
            <p:nvPr/>
          </p:nvSpPr>
          <p:spPr>
            <a:xfrm rot="10800000">
              <a:off x="1497109" y="1403350"/>
              <a:ext cx="273050" cy="647700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Brace 48"/>
            <p:cNvSpPr/>
            <p:nvPr/>
          </p:nvSpPr>
          <p:spPr>
            <a:xfrm rot="5400000">
              <a:off x="1025848" y="1177601"/>
              <a:ext cx="138988" cy="590486"/>
            </a:xfrm>
            <a:prstGeom prst="rightBrace">
              <a:avLst>
                <a:gd name="adj1" fmla="val 50212"/>
                <a:gd name="adj2" fmla="val 35305"/>
              </a:avLst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28895" y="1542534"/>
              <a:ext cx="30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1" name="Right Brace 50"/>
            <p:cNvSpPr/>
            <p:nvPr/>
          </p:nvSpPr>
          <p:spPr>
            <a:xfrm rot="5400000">
              <a:off x="2104115" y="1174508"/>
              <a:ext cx="138988" cy="590486"/>
            </a:xfrm>
            <a:prstGeom prst="rightBrace">
              <a:avLst>
                <a:gd name="adj1" fmla="val 50212"/>
                <a:gd name="adj2" fmla="val 61652"/>
              </a:avLst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87906" y="1535440"/>
              <a:ext cx="30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337346" y="3722378"/>
            <a:ext cx="196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[&lt;C, {A,B},{D,A}&gt;]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905834" y="3362264"/>
            <a:ext cx="39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461554" y="3362264"/>
            <a:ext cx="39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411139" y="1645920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38200" y="1651148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4788" y="2154636"/>
            <a:ext cx="202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3447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6884503" cy="2722789"/>
            <a:chOff x="838200" y="2202999"/>
            <a:chExt cx="6884503" cy="2722789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721731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4279457"/>
              <a:ext cx="1965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[&lt;C, {A,B},{D,A}&gt;,</a:t>
              </a:r>
            </a:p>
            <a:p>
              <a:r>
                <a:rPr lang="en-US" dirty="0" smtClean="0"/>
                <a:t>&lt;D, {B,C},{F,A</a:t>
              </a:r>
              <a:r>
                <a:rPr lang="en-US" dirty="0"/>
                <a:t>}&gt;]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37346" y="350579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Necessary and Sufficient Table </a:t>
              </a:r>
              <a:endParaRPr lang="en-US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6884503" cy="2999788"/>
            <a:chOff x="838200" y="2202999"/>
            <a:chExt cx="6884503" cy="2999788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0963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4279457"/>
              <a:ext cx="19652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37346" y="350579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Necessary and Sufficient Table </a:t>
              </a:r>
              <a:endParaRPr lang="en-US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6884503" cy="3276787"/>
            <a:chOff x="838200" y="2202999"/>
            <a:chExt cx="6884503" cy="3276787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4646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4279457"/>
              <a:ext cx="19652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&lt;F, </a:t>
              </a:r>
              <a:r>
                <a:rPr lang="en-US" dirty="0"/>
                <a:t>{</a:t>
              </a:r>
              <a:r>
                <a:rPr lang="en-US" dirty="0" smtClean="0"/>
                <a:t>D,A},{C,B</a:t>
              </a:r>
              <a:r>
                <a:rPr lang="en-US" dirty="0"/>
                <a:t>}&gt;</a:t>
              </a:r>
              <a:r>
                <a:rPr lang="en-US" dirty="0" smtClean="0"/>
                <a:t>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37346" y="350579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Necessary and Sufficient Table </a:t>
              </a:r>
              <a:endParaRPr lang="en-US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6884503" cy="3553786"/>
            <a:chOff x="838200" y="2202999"/>
            <a:chExt cx="6884503" cy="3553786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8075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4279457"/>
              <a:ext cx="19652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&lt;F, </a:t>
              </a:r>
              <a:r>
                <a:rPr lang="en-US" dirty="0"/>
                <a:t>{</a:t>
              </a:r>
              <a:r>
                <a:rPr lang="en-US" dirty="0" smtClean="0"/>
                <a:t>D,A},{C,B}&gt;,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&lt;B, {F,A</a:t>
              </a:r>
              <a:r>
                <a:rPr lang="en-US" dirty="0"/>
                <a:t>},{</a:t>
              </a:r>
              <a:r>
                <a:rPr lang="en-US" dirty="0" smtClean="0"/>
                <a:t>C,I}&gt;]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37346" y="350579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Necessary and Sufficient Table </a:t>
              </a:r>
              <a:endParaRPr lang="en-US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6884503" cy="3830784"/>
            <a:chOff x="838200" y="2202999"/>
            <a:chExt cx="6884503" cy="3830784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31885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4279457"/>
              <a:ext cx="19652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&lt;F, </a:t>
              </a:r>
              <a:r>
                <a:rPr lang="en-US" dirty="0"/>
                <a:t>{</a:t>
              </a:r>
              <a:r>
                <a:rPr lang="en-US" dirty="0" smtClean="0"/>
                <a:t>D,A},{C,B}&gt;,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&lt;B, {F,A</a:t>
              </a:r>
              <a:r>
                <a:rPr lang="en-US" dirty="0"/>
                <a:t>},{</a:t>
              </a:r>
              <a:r>
                <a:rPr lang="en-US" dirty="0" smtClean="0"/>
                <a:t>C,I}&gt;,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&lt;C, {F,B},{I,A}&gt;]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37346" y="350579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Necessary and Sufficient Table </a:t>
              </a:r>
              <a:endParaRPr lang="en-US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3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6884503" cy="4107783"/>
            <a:chOff x="838200" y="2202999"/>
            <a:chExt cx="6884503" cy="4107783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35441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4279457"/>
              <a:ext cx="196526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&lt;F, </a:t>
              </a:r>
              <a:r>
                <a:rPr lang="en-US" dirty="0"/>
                <a:t>{</a:t>
              </a:r>
              <a:r>
                <a:rPr lang="en-US" dirty="0" smtClean="0"/>
                <a:t>D,A},{C,B}&gt;,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&lt;B, {F,A</a:t>
              </a:r>
              <a:r>
                <a:rPr lang="en-US" dirty="0"/>
                <a:t>},{</a:t>
              </a:r>
              <a:r>
                <a:rPr lang="en-US" dirty="0" smtClean="0"/>
                <a:t>C,I}&gt;,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&lt;C, {F,B},{I,A}&gt;,</a:t>
              </a:r>
            </a:p>
            <a:p>
              <a:r>
                <a:rPr lang="en-US" dirty="0" smtClean="0"/>
                <a:t>&lt;I, {B,C},{B,A</a:t>
              </a:r>
              <a:r>
                <a:rPr lang="en-US" dirty="0"/>
                <a:t>}&gt;</a:t>
              </a:r>
              <a:r>
                <a:rPr lang="en-US" dirty="0" smtClean="0"/>
                <a:t>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37346" y="350579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Necessary and Sufficient Table </a:t>
              </a:r>
              <a:endParaRPr lang="en-US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6884503" cy="4384782"/>
            <a:chOff x="838200" y="2202999"/>
            <a:chExt cx="6884503" cy="4384782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39251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4279457"/>
              <a:ext cx="196526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&lt;F, </a:t>
              </a:r>
              <a:r>
                <a:rPr lang="en-US" dirty="0"/>
                <a:t>{</a:t>
              </a:r>
              <a:r>
                <a:rPr lang="en-US" dirty="0" smtClean="0"/>
                <a:t>D,A},{C,B}&gt;,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&lt;B, {F,A</a:t>
              </a:r>
              <a:r>
                <a:rPr lang="en-US" dirty="0"/>
                <a:t>},{</a:t>
              </a:r>
              <a:r>
                <a:rPr lang="en-US" dirty="0" smtClean="0"/>
                <a:t>C,I}&gt;,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&lt;C, {F,B},{I,A}&gt;,</a:t>
              </a:r>
            </a:p>
            <a:p>
              <a:r>
                <a:rPr lang="en-US" dirty="0" smtClean="0"/>
                <a:t>&lt;I, {B,C},{B,A}&gt;,</a:t>
              </a:r>
            </a:p>
            <a:p>
              <a:r>
                <a:rPr lang="en-US" dirty="0" smtClean="0"/>
                <a:t>&lt;A, {I,C</a:t>
              </a:r>
              <a:r>
                <a:rPr lang="en-US" dirty="0"/>
                <a:t>},{</a:t>
              </a:r>
              <a:r>
                <a:rPr lang="en-US" dirty="0" smtClean="0"/>
                <a:t>B,C}&gt;]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37346" y="350579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Necessary and Sufficient Table </a:t>
              </a:r>
              <a:endParaRPr lang="en-US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7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6884503" cy="4661781"/>
            <a:chOff x="838200" y="2202999"/>
            <a:chExt cx="6884503" cy="4661781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2680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4279457"/>
              <a:ext cx="196526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&lt;F, </a:t>
              </a:r>
              <a:r>
                <a:rPr lang="en-US" dirty="0"/>
                <a:t>{</a:t>
              </a:r>
              <a:r>
                <a:rPr lang="en-US" dirty="0" smtClean="0"/>
                <a:t>D,A},{C,B}&gt;,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&lt;B, {F,A</a:t>
              </a:r>
              <a:r>
                <a:rPr lang="en-US" dirty="0"/>
                <a:t>},{</a:t>
              </a:r>
              <a:r>
                <a:rPr lang="en-US" dirty="0" smtClean="0"/>
                <a:t>C,I}&gt;,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&lt;C, {F,B},{I,A}&gt;,</a:t>
              </a:r>
            </a:p>
            <a:p>
              <a:r>
                <a:rPr lang="en-US" dirty="0" smtClean="0"/>
                <a:t>&lt;I, {B,C},{B,A}&gt;,</a:t>
              </a:r>
            </a:p>
            <a:p>
              <a:r>
                <a:rPr lang="en-US" dirty="0" smtClean="0"/>
                <a:t>&lt;A, {I,C</a:t>
              </a:r>
              <a:r>
                <a:rPr lang="en-US" dirty="0"/>
                <a:t>},{</a:t>
              </a:r>
              <a:r>
                <a:rPr lang="en-US" dirty="0" smtClean="0"/>
                <a:t>B,C}&gt;,</a:t>
              </a:r>
            </a:p>
            <a:p>
              <a:r>
                <a:rPr lang="en-US" dirty="0" smtClean="0"/>
                <a:t>&lt;B, </a:t>
              </a:r>
              <a:r>
                <a:rPr lang="en-US" dirty="0"/>
                <a:t>{</a:t>
              </a:r>
              <a:r>
                <a:rPr lang="en-US" dirty="0" smtClean="0"/>
                <a:t>I,A},{M,C</a:t>
              </a:r>
              <a:r>
                <a:rPr lang="en-US" dirty="0"/>
                <a:t>}&gt;</a:t>
              </a:r>
              <a:r>
                <a:rPr lang="en-US" dirty="0" smtClean="0"/>
                <a:t>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9193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37346" y="350579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Necessary and Sufficient Table </a:t>
              </a:r>
              <a:endParaRPr lang="en-US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4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6884503" cy="4646680"/>
            <a:chOff x="838200" y="2202999"/>
            <a:chExt cx="6884503" cy="4646680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6363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3987357"/>
              <a:ext cx="196526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&lt;F, </a:t>
              </a:r>
              <a:r>
                <a:rPr lang="en-US" dirty="0"/>
                <a:t>{</a:t>
              </a:r>
              <a:r>
                <a:rPr lang="en-US" dirty="0" smtClean="0"/>
                <a:t>D,A},{C,B}&gt;,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&lt;B, {F,A</a:t>
              </a:r>
              <a:r>
                <a:rPr lang="en-US" dirty="0"/>
                <a:t>},{</a:t>
              </a:r>
              <a:r>
                <a:rPr lang="en-US" dirty="0" smtClean="0"/>
                <a:t>C,I}&gt;,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&lt;C, {F,B},{I,A}&gt;,</a:t>
              </a:r>
            </a:p>
            <a:p>
              <a:r>
                <a:rPr lang="en-US" dirty="0" smtClean="0"/>
                <a:t>&lt;I, {B,C},{B,A}&gt;,</a:t>
              </a:r>
            </a:p>
            <a:p>
              <a:r>
                <a:rPr lang="en-US" dirty="0" smtClean="0"/>
                <a:t>&lt;A, {I,C</a:t>
              </a:r>
              <a:r>
                <a:rPr lang="en-US" dirty="0"/>
                <a:t>},{</a:t>
              </a:r>
              <a:r>
                <a:rPr lang="en-US" dirty="0" smtClean="0"/>
                <a:t>B,C}&gt;,</a:t>
              </a:r>
            </a:p>
            <a:p>
              <a:r>
                <a:rPr lang="en-US" dirty="0" smtClean="0"/>
                <a:t>&lt;B, </a:t>
              </a:r>
              <a:r>
                <a:rPr lang="en-US" dirty="0"/>
                <a:t>{</a:t>
              </a:r>
              <a:r>
                <a:rPr lang="en-US" dirty="0" smtClean="0"/>
                <a:t>I,A},{M,C}&gt;,</a:t>
              </a:r>
              <a:r>
                <a:rPr lang="en-US" dirty="0"/>
                <a:t> </a:t>
              </a:r>
              <a:r>
                <a:rPr lang="en-US" dirty="0" smtClean="0"/>
                <a:t>&lt;C, {A,B},{M,N}&gt;]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6272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627243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37346" y="321369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Necessary and Sufficient Table </a:t>
              </a:r>
              <a:endParaRPr lang="en-US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6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RPA products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3039182"/>
            <a:ext cx="2150713" cy="2307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98" y="3184424"/>
            <a:ext cx="1994046" cy="2211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21" y="1997355"/>
            <a:ext cx="2070929" cy="1191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3438" y="2228828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 what I said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pPr algn="l"/>
            <a:fld id="{DD8229FE-4E48-4D3B-A3D0-27C1F0EE0256}" type="slidenum">
              <a:rPr lang="en-US" smtClean="0"/>
              <a:pPr algn="l"/>
              <a:t>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3828" y="1774522"/>
            <a:ext cx="31154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Two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Require domain knowledge, people need to know “</a:t>
            </a:r>
            <a:r>
              <a:rPr lang="en-US" altLang="zh-CN" b="1" dirty="0" smtClean="0"/>
              <a:t>What</a:t>
            </a:r>
            <a:r>
              <a:rPr lang="en-US" altLang="zh-CN" dirty="0" smtClean="0"/>
              <a:t>” and “</a:t>
            </a:r>
            <a:r>
              <a:rPr lang="en-US" altLang="zh-CN" b="1" dirty="0" smtClean="0"/>
              <a:t>How</a:t>
            </a:r>
            <a:r>
              <a:rPr lang="en-US" altLang="zh-CN" dirty="0" smtClean="0"/>
              <a:t>” to  automate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Heavily Labor Intensive, model every detail for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323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1645920"/>
            <a:ext cx="7930896" cy="4408555"/>
            <a:chOff x="838200" y="2202999"/>
            <a:chExt cx="7930896" cy="4408555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6363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3749232"/>
              <a:ext cx="196526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&lt;F, </a:t>
              </a:r>
              <a:r>
                <a:rPr lang="en-US" dirty="0"/>
                <a:t>{</a:t>
              </a:r>
              <a:r>
                <a:rPr lang="en-US" dirty="0" smtClean="0"/>
                <a:t>D,A},{C,B}&gt;,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&lt;B, {F,A</a:t>
              </a:r>
              <a:r>
                <a:rPr lang="en-US" dirty="0"/>
                <a:t>},{</a:t>
              </a:r>
              <a:r>
                <a:rPr lang="en-US" dirty="0" smtClean="0"/>
                <a:t>C,I}&gt;,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&lt;C, {F,B},{I,A}&gt;,</a:t>
              </a:r>
            </a:p>
            <a:p>
              <a:r>
                <a:rPr lang="en-US" dirty="0" smtClean="0"/>
                <a:t>&lt;I, {B,C},{B,A}&gt;,</a:t>
              </a:r>
            </a:p>
            <a:p>
              <a:r>
                <a:rPr lang="en-US" dirty="0" smtClean="0"/>
                <a:t>&lt;A, {I,C</a:t>
              </a:r>
              <a:r>
                <a:rPr lang="en-US" dirty="0"/>
                <a:t>},{</a:t>
              </a:r>
              <a:r>
                <a:rPr lang="en-US" dirty="0" smtClean="0"/>
                <a:t>B,C}&gt;,</a:t>
              </a:r>
            </a:p>
            <a:p>
              <a:r>
                <a:rPr lang="en-US" dirty="0" smtClean="0"/>
                <a:t>&lt;B, </a:t>
              </a:r>
              <a:r>
                <a:rPr lang="en-US" dirty="0"/>
                <a:t>{</a:t>
              </a:r>
              <a:r>
                <a:rPr lang="en-US" dirty="0" smtClean="0"/>
                <a:t>I,A},{M,C}&gt;,</a:t>
              </a:r>
              <a:r>
                <a:rPr lang="en-US" dirty="0"/>
                <a:t> </a:t>
              </a:r>
              <a:r>
                <a:rPr lang="en-US" dirty="0" smtClean="0"/>
                <a:t>&lt;C, {A,B},{M,N}&gt;]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389118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389118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42734" y="298300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Necessary and Sufficient Table </a:t>
              </a:r>
              <a:endParaRPr lang="en-US" b="1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>
              <a:off x="3186477" y="5001116"/>
              <a:ext cx="574883" cy="355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406980" y="3557949"/>
              <a:ext cx="2849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Relation’s Confident</a:t>
              </a:r>
              <a:endParaRPr lang="en-US" b="1" i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38732" y="3978587"/>
              <a:ext cx="4281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C. </a:t>
              </a:r>
              <a:r>
                <a:rPr lang="en-US" i="1" dirty="0" smtClean="0"/>
                <a:t>occur</a:t>
              </a:r>
              <a:r>
                <a:rPr lang="en-US" dirty="0" smtClean="0"/>
                <a:t> =3</a:t>
              </a:r>
            </a:p>
            <a:p>
              <a:r>
                <a:rPr lang="en-US" dirty="0" smtClean="0"/>
                <a:t>C.</a:t>
              </a:r>
              <a:r>
                <a:rPr lang="en-US" i="1" dirty="0"/>
                <a:t> Necessary </a:t>
              </a:r>
              <a:r>
                <a:rPr lang="en-US" dirty="0" smtClean="0"/>
                <a:t>={(A,2),(B,3),(F,1)}</a:t>
              </a:r>
            </a:p>
            <a:p>
              <a:r>
                <a:rPr lang="en-US" dirty="0"/>
                <a:t>C</a:t>
              </a:r>
              <a:r>
                <a:rPr lang="en-US" dirty="0" smtClean="0"/>
                <a:t>.</a:t>
              </a:r>
              <a:r>
                <a:rPr lang="en-US" i="1" dirty="0"/>
                <a:t> Sufficient </a:t>
              </a:r>
              <a:r>
                <a:rPr lang="en-US" dirty="0" smtClean="0"/>
                <a:t>={(</a:t>
              </a:r>
              <a:r>
                <a:rPr lang="en-US" dirty="0"/>
                <a:t>A,2</a:t>
              </a:r>
              <a:r>
                <a:rPr lang="en-US" dirty="0" smtClean="0"/>
                <a:t>),(D,1),(I,1),(M,1),(N,1)}</a:t>
              </a:r>
            </a:p>
            <a:p>
              <a:r>
                <a:rPr lang="en-US" dirty="0" smtClean="0"/>
                <a:t>……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928578" y="5199129"/>
                  <a:ext cx="484051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𝐶𝑜𝑛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 smtClean="0"/>
                    <a:t>={(A,0.6),(B,1),(F,0.3)}</a:t>
                  </a:r>
                </a:p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𝐶𝑜𝑛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 smtClean="0"/>
                    <a:t>={(A,0.6),(D,0.3),(I,0.3),(M,0.3),(N,0.3)}</a:t>
                  </a:r>
                </a:p>
                <a:p>
                  <a:r>
                    <a:rPr lang="en-US" dirty="0" smtClean="0"/>
                    <a:t>……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8578" y="5199129"/>
                  <a:ext cx="4840518" cy="923330"/>
                </a:xfrm>
                <a:prstGeom prst="rect">
                  <a:avLst/>
                </a:prstGeom>
                <a:blipFill>
                  <a:blip r:embed="rId2"/>
                  <a:stretch>
                    <a:fillRect l="-1006" t="-3289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/>
            <p:cNvCxnSpPr/>
            <p:nvPr/>
          </p:nvCxnSpPr>
          <p:spPr>
            <a:xfrm>
              <a:off x="5660863" y="4916261"/>
              <a:ext cx="8792" cy="3031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200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38200" y="1645920"/>
            <a:ext cx="10552889" cy="4408555"/>
            <a:chOff x="838200" y="2202999"/>
            <a:chExt cx="10552889" cy="4408555"/>
          </a:xfrm>
        </p:grpSpPr>
        <p:grpSp>
          <p:nvGrpSpPr>
            <p:cNvPr id="32" name="Group 31"/>
            <p:cNvGrpSpPr/>
            <p:nvPr/>
          </p:nvGrpSpPr>
          <p:grpSpPr>
            <a:xfrm>
              <a:off x="1343839" y="2202999"/>
              <a:ext cx="4994599" cy="289249"/>
              <a:chOff x="765110" y="1033622"/>
              <a:chExt cx="4994599" cy="289249"/>
            </a:xfrm>
            <a:effectLst>
              <a:outerShdw blurRad="50800" dist="38100" dir="2700000" algn="tl" rotWithShape="0">
                <a:prstClr val="black">
                  <a:alpha val="9000"/>
                </a:prstClr>
              </a:outerShdw>
            </a:effectLst>
          </p:grpSpPr>
          <p:sp>
            <p:nvSpPr>
              <p:cNvPr id="33" name="Rounded Rectangle 32"/>
              <p:cNvSpPr/>
              <p:nvPr/>
            </p:nvSpPr>
            <p:spPr>
              <a:xfrm>
                <a:off x="7651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270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4890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8509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</a:t>
                </a:r>
                <a:endParaRPr lang="en-US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2129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748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endParaRPr lang="en-US" dirty="0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9368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B</a:t>
                </a:r>
                <a:endParaRPr lang="en-US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32987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6607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</a:t>
                </a:r>
                <a:endParaRPr lang="en-US" dirty="0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40226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3846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47465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510851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</a:t>
                </a:r>
                <a:endParaRPr lang="en-US" dirty="0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470460" y="1033622"/>
                <a:ext cx="289249" cy="289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636378" y="2569634"/>
              <a:ext cx="1668753" cy="650793"/>
              <a:chOff x="800099" y="1400257"/>
              <a:chExt cx="1668753" cy="650793"/>
            </a:xfrm>
          </p:grpSpPr>
          <p:sp>
            <p:nvSpPr>
              <p:cNvPr id="48" name="Down Arrow 47"/>
              <p:cNvSpPr/>
              <p:nvPr/>
            </p:nvSpPr>
            <p:spPr>
              <a:xfrm rot="10800000">
                <a:off x="1497109" y="1403350"/>
                <a:ext cx="273050" cy="647700"/>
              </a:xfrm>
              <a:prstGeom prst="down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Brace 48"/>
              <p:cNvSpPr/>
              <p:nvPr/>
            </p:nvSpPr>
            <p:spPr>
              <a:xfrm rot="5400000">
                <a:off x="1025848" y="1177601"/>
                <a:ext cx="138988" cy="590486"/>
              </a:xfrm>
              <a:prstGeom prst="rightBrace">
                <a:avLst>
                  <a:gd name="adj1" fmla="val 50212"/>
                  <a:gd name="adj2" fmla="val 35305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28895" y="1542534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N</a:t>
                </a:r>
                <a:endParaRPr lang="en-US" b="1" dirty="0"/>
              </a:p>
            </p:txBody>
          </p:sp>
          <p:sp>
            <p:nvSpPr>
              <p:cNvPr id="51" name="Right Brace 50"/>
              <p:cNvSpPr/>
              <p:nvPr/>
            </p:nvSpPr>
            <p:spPr>
              <a:xfrm rot="5400000">
                <a:off x="2104115" y="1174508"/>
                <a:ext cx="138988" cy="590486"/>
              </a:xfrm>
              <a:prstGeom prst="rightBrace">
                <a:avLst>
                  <a:gd name="adj1" fmla="val 50212"/>
                  <a:gd name="adj2" fmla="val 61652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87906" y="1535440"/>
                <a:ext cx="304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37346" y="3749232"/>
              <a:ext cx="196526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[&lt;C, {A,B},{D,A}&gt;,</a:t>
              </a:r>
            </a:p>
            <a:p>
              <a:r>
                <a:rPr lang="en-US" dirty="0"/>
                <a:t>&lt;D, {B,C},{F,A</a:t>
              </a:r>
              <a:r>
                <a:rPr lang="en-US" dirty="0" smtClean="0"/>
                <a:t>}&gt;,</a:t>
              </a:r>
            </a:p>
            <a:p>
              <a:r>
                <a:rPr lang="en-US" dirty="0" smtClean="0"/>
                <a:t>&lt;A, {D,C</a:t>
              </a:r>
              <a:r>
                <a:rPr lang="en-US" dirty="0"/>
                <a:t>},{</a:t>
              </a:r>
              <a:r>
                <a:rPr lang="en-US" dirty="0" smtClean="0"/>
                <a:t>F,B}&gt;,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&lt;F, </a:t>
              </a:r>
              <a:r>
                <a:rPr lang="en-US" dirty="0"/>
                <a:t>{</a:t>
              </a:r>
              <a:r>
                <a:rPr lang="en-US" dirty="0" smtClean="0"/>
                <a:t>D,A},{C,B}&gt;,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&lt;B, {F,A</a:t>
              </a:r>
              <a:r>
                <a:rPr lang="en-US" dirty="0"/>
                <a:t>},{</a:t>
              </a:r>
              <a:r>
                <a:rPr lang="en-US" dirty="0" smtClean="0"/>
                <a:t>C,I}&gt;,</a:t>
              </a:r>
              <a:r>
                <a:rPr lang="en-US" dirty="0"/>
                <a:t> </a:t>
              </a:r>
              <a:endParaRPr lang="en-US" dirty="0" smtClean="0"/>
            </a:p>
            <a:p>
              <a:r>
                <a:rPr lang="en-US" dirty="0" smtClean="0"/>
                <a:t>&lt;C, {F,B},{I,A}&gt;,</a:t>
              </a:r>
            </a:p>
            <a:p>
              <a:r>
                <a:rPr lang="en-US" dirty="0" smtClean="0"/>
                <a:t>&lt;I, {B,C},{B,A}&gt;,</a:t>
              </a:r>
            </a:p>
            <a:p>
              <a:r>
                <a:rPr lang="en-US" dirty="0" smtClean="0"/>
                <a:t>&lt;A, {I,C</a:t>
              </a:r>
              <a:r>
                <a:rPr lang="en-US" dirty="0"/>
                <a:t>},{</a:t>
              </a:r>
              <a:r>
                <a:rPr lang="en-US" dirty="0" smtClean="0"/>
                <a:t>B,C}&gt;,</a:t>
              </a:r>
            </a:p>
            <a:p>
              <a:r>
                <a:rPr lang="en-US" dirty="0" smtClean="0"/>
                <a:t>&lt;B, </a:t>
              </a:r>
              <a:r>
                <a:rPr lang="en-US" dirty="0"/>
                <a:t>{</a:t>
              </a:r>
              <a:r>
                <a:rPr lang="en-US" dirty="0" smtClean="0"/>
                <a:t>I,A},{M,C}&gt;,</a:t>
              </a:r>
              <a:r>
                <a:rPr lang="en-US" dirty="0"/>
                <a:t> </a:t>
              </a:r>
              <a:r>
                <a:rPr lang="en-US" dirty="0" smtClean="0"/>
                <a:t>&lt;C, {A,B},{M,N}&gt;]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05834" y="3389118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N</a:t>
              </a:r>
              <a:endParaRPr lang="en-US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61554" y="3389118"/>
              <a:ext cx="39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</a:t>
              </a:r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42734" y="2983006"/>
              <a:ext cx="3145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Necessary and Sufficient Table </a:t>
              </a:r>
              <a:endParaRPr lang="en-US" b="1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1139" y="2202999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2208227"/>
              <a:ext cx="131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……</a:t>
              </a:r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>
              <a:off x="3186477" y="5001116"/>
              <a:ext cx="574883" cy="355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38732" y="3978587"/>
              <a:ext cx="4281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C. </a:t>
              </a:r>
              <a:r>
                <a:rPr lang="en-US" i="1" dirty="0" smtClean="0"/>
                <a:t>occur</a:t>
              </a:r>
              <a:r>
                <a:rPr lang="en-US" dirty="0" smtClean="0"/>
                <a:t> =3</a:t>
              </a:r>
            </a:p>
            <a:p>
              <a:r>
                <a:rPr lang="en-US" dirty="0" smtClean="0"/>
                <a:t>C.</a:t>
              </a:r>
              <a:r>
                <a:rPr lang="en-US" i="1" dirty="0"/>
                <a:t> Necessary </a:t>
              </a:r>
              <a:r>
                <a:rPr lang="en-US" dirty="0" smtClean="0"/>
                <a:t>={(A,2),(B,3),(F,1)}</a:t>
              </a:r>
            </a:p>
            <a:p>
              <a:r>
                <a:rPr lang="en-US" dirty="0"/>
                <a:t>C</a:t>
              </a:r>
              <a:r>
                <a:rPr lang="en-US" dirty="0" smtClean="0"/>
                <a:t>.</a:t>
              </a:r>
              <a:r>
                <a:rPr lang="en-US" i="1" dirty="0"/>
                <a:t> Sufficient </a:t>
              </a:r>
              <a:r>
                <a:rPr lang="en-US" dirty="0" smtClean="0"/>
                <a:t>={(</a:t>
              </a:r>
              <a:r>
                <a:rPr lang="en-US" dirty="0"/>
                <a:t>A,2</a:t>
              </a:r>
              <a:r>
                <a:rPr lang="en-US" dirty="0" smtClean="0"/>
                <a:t>),(D,1),(I,1),(M,1),(N,1)}</a:t>
              </a:r>
            </a:p>
            <a:p>
              <a:r>
                <a:rPr lang="en-US" dirty="0" smtClean="0"/>
                <a:t>……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928578" y="5199129"/>
                  <a:ext cx="484051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𝐶𝑜𝑛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 smtClean="0"/>
                    <a:t>={(A,0.6),(B,1),(F,0.3)}</a:t>
                  </a:r>
                </a:p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𝐶𝑜𝑛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 smtClean="0"/>
                    <a:t>={(A,0.6),(D,0.3),(I,0.3),(M,0.3),(N,0.3)}</a:t>
                  </a:r>
                </a:p>
                <a:p>
                  <a:r>
                    <a:rPr lang="en-US" dirty="0" smtClean="0"/>
                    <a:t>……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8578" y="5199129"/>
                  <a:ext cx="4840518" cy="923330"/>
                </a:xfrm>
                <a:prstGeom prst="rect">
                  <a:avLst/>
                </a:prstGeom>
                <a:blipFill>
                  <a:blip r:embed="rId2"/>
                  <a:stretch>
                    <a:fillRect l="-1006" t="-3289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4406980" y="3557949"/>
              <a:ext cx="2849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Relation’s </a:t>
              </a:r>
              <a:r>
                <a:rPr lang="en-US" b="1" i="1" dirty="0" smtClean="0"/>
                <a:t>Confident</a:t>
              </a:r>
              <a:endParaRPr lang="en-US" b="1" i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5660863" y="4916261"/>
              <a:ext cx="8792" cy="3031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ight Arrow 58"/>
            <p:cNvSpPr/>
            <p:nvPr/>
          </p:nvSpPr>
          <p:spPr>
            <a:xfrm>
              <a:off x="8884902" y="5001116"/>
              <a:ext cx="574883" cy="355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364323" y="4169176"/>
              <a:ext cx="628650" cy="4095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0364323" y="4877016"/>
              <a:ext cx="628650" cy="4095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10364323" y="5580307"/>
              <a:ext cx="628650" cy="4095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2"/>
              <a:endCxn id="62" idx="0"/>
            </p:cNvCxnSpPr>
            <p:nvPr/>
          </p:nvCxnSpPr>
          <p:spPr>
            <a:xfrm>
              <a:off x="10678648" y="4578751"/>
              <a:ext cx="0" cy="298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2" idx="2"/>
              <a:endCxn id="63" idx="0"/>
            </p:cNvCxnSpPr>
            <p:nvPr/>
          </p:nvCxnSpPr>
          <p:spPr>
            <a:xfrm>
              <a:off x="10678648" y="5286591"/>
              <a:ext cx="0" cy="2937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0620033" y="4543217"/>
              <a:ext cx="562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SN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651194" y="5248783"/>
              <a:ext cx="562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SN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966206" y="3539730"/>
              <a:ext cx="142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smtClean="0"/>
                <a:t>SN Model</a:t>
              </a:r>
              <a:endParaRPr lang="en-US" b="1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49498" y="4654199"/>
              <a:ext cx="1694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Threshold = 0.9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732933" y="5219390"/>
              <a:ext cx="623793" cy="3609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91388" y="3987910"/>
              <a:ext cx="2085006" cy="64633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“Always” means very high threshold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46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Bullet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328"/>
            <a:ext cx="10515600" cy="4695635"/>
          </a:xfrm>
        </p:spPr>
        <p:txBody>
          <a:bodyPr/>
          <a:lstStyle/>
          <a:p>
            <a:r>
              <a:rPr lang="en-US" altLang="zh-CN" dirty="0" smtClean="0"/>
              <a:t>Main Idea</a:t>
            </a:r>
          </a:p>
          <a:p>
            <a:r>
              <a:rPr lang="en-US" dirty="0"/>
              <a:t>Condition</a:t>
            </a:r>
            <a:r>
              <a:rPr lang="en-US" dirty="0" smtClean="0"/>
              <a:t> </a:t>
            </a:r>
            <a:r>
              <a:rPr lang="en-US" dirty="0"/>
              <a:t>Model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process discovery in Streaming Log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Synthesis Log</a:t>
            </a:r>
          </a:p>
          <a:p>
            <a:pPr lvl="2"/>
            <a:r>
              <a:rPr lang="en-US" dirty="0" smtClean="0"/>
              <a:t>Streamed Repair Example</a:t>
            </a:r>
          </a:p>
          <a:p>
            <a:pPr lvl="1"/>
            <a:r>
              <a:rPr lang="en-US" dirty="0"/>
              <a:t>process discovery in Normal Event Log(Have Case ID)</a:t>
            </a:r>
          </a:p>
          <a:p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5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Pattern: </a:t>
                </a:r>
              </a:p>
              <a:p>
                <a:pPr lvl="1"/>
                <a:r>
                  <a:rPr lang="en-US" dirty="0"/>
                  <a:t>Basing on </a:t>
                </a:r>
                <a:r>
                  <a:rPr lang="en-US" dirty="0" smtClean="0"/>
                  <a:t>patterns(a set of </a:t>
                </a:r>
                <a:r>
                  <a:rPr lang="en-US" dirty="0" smtClean="0"/>
                  <a:t>activities), </a:t>
                </a:r>
                <a:r>
                  <a:rPr lang="en-US" dirty="0"/>
                  <a:t>generating </a:t>
                </a:r>
                <a:r>
                  <a:rPr lang="en-US" dirty="0" smtClean="0"/>
                  <a:t>events.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E.g</a:t>
                </a:r>
                <a:r>
                  <a:rPr lang="en-US" dirty="0"/>
                  <a:t>. </a:t>
                </a:r>
                <a:r>
                  <a:rPr lang="en-US" dirty="0"/>
                  <a:t>pattern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Relevant Noise: </a:t>
                </a:r>
              </a:p>
              <a:p>
                <a:pPr lvl="1"/>
                <a:r>
                  <a:rPr lang="en-US" dirty="0"/>
                  <a:t>Random select </a:t>
                </a:r>
                <a:r>
                  <a:rPr lang="en-US" dirty="0" smtClean="0"/>
                  <a:t>a pattern, </a:t>
                </a:r>
                <a:r>
                  <a:rPr lang="en-US" dirty="0"/>
                  <a:t>create relevant </a:t>
                </a:r>
                <a:r>
                  <a:rPr lang="en-US" dirty="0" smtClean="0"/>
                  <a:t>events from pattern’s activities</a:t>
                </a:r>
              </a:p>
              <a:p>
                <a:pPr lvl="1"/>
                <a:r>
                  <a:rPr lang="en-US" dirty="0" smtClean="0"/>
                  <a:t>E.g. </a:t>
                </a:r>
                <a:r>
                  <a:rPr lang="en-US" dirty="0" smtClean="0"/>
                  <a:t>after </a:t>
                </a:r>
                <a:r>
                  <a:rPr lang="en-US" dirty="0"/>
                  <a:t>add Relevant </a:t>
                </a:r>
                <a:r>
                  <a:rPr lang="en-US" dirty="0" smtClean="0"/>
                  <a:t>Noise,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White </a:t>
                </a:r>
                <a:r>
                  <a:rPr lang="en-US" dirty="0"/>
                  <a:t>Noise: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dirty="0" smtClean="0"/>
                  <a:t>Random event with random activity </a:t>
                </a:r>
                <a:r>
                  <a:rPr lang="en-US" dirty="0" smtClean="0"/>
                  <a:t>name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E</m:t>
                    </m:r>
                    <m:r>
                      <m:rPr>
                        <m:nor/>
                      </m:rPr>
                      <a:rPr lang="en-US" dirty="0"/>
                      <m:t>.</m:t>
                    </m:r>
                    <m:r>
                      <m:rPr>
                        <m:nor/>
                      </m:rPr>
                      <a:rPr lang="en-US" dirty="0"/>
                      <m:t>g</m:t>
                    </m:r>
                    <m:r>
                      <m:rPr>
                        <m:nor/>
                      </m:rPr>
                      <a:rPr lang="en-US" dirty="0"/>
                      <m:t>.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Synthesis Log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4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Synthesis IO-Log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𝑊h𝑖𝑡𝑒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𝑁𝑜𝑖𝑠𝑒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Synthesis Log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81453" y="5527166"/>
            <a:ext cx="470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showing the idea, data has more noise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53" y="2591867"/>
            <a:ext cx="10008823" cy="18227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 for no relevant noise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Synthesis 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04338" y="2503055"/>
            <a:ext cx="172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Miner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1400" y="2503356"/>
            <a:ext cx="244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Inductive </a:t>
            </a:r>
            <a:r>
              <a:rPr lang="en-US" dirty="0"/>
              <a:t>Visual Miner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158" y="461779"/>
            <a:ext cx="3704321" cy="674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5" y="2931123"/>
            <a:ext cx="3104971" cy="3304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86" y="3178224"/>
            <a:ext cx="8381814" cy="200719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55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3812" y="6003408"/>
            <a:ext cx="2977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window=5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 Threshold </a:t>
            </a:r>
            <a:r>
              <a:rPr lang="en-US" dirty="0"/>
              <a:t>= </a:t>
            </a:r>
            <a:r>
              <a:rPr lang="en-US" dirty="0" smtClean="0"/>
              <a:t>0.9</a:t>
            </a:r>
          </a:p>
          <a:p>
            <a:r>
              <a:rPr lang="en-US" dirty="0" smtClean="0"/>
              <a:t>Has redundant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508744" y="3214279"/>
            <a:ext cx="12700" cy="267689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6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Synthesis Log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𝑃𝑎𝑡𝑡𝑒𝑟𝑛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𝑅𝑒𝑙𝑒𝑣𝑎𝑛𝑡𝑁𝑜𝑖𝑠𝑒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𝑊h𝑖𝑡𝑒𝑁𝑜𝑖𝑠𝑒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Synthesis Log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76" y="2707664"/>
            <a:ext cx="9220448" cy="25390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81453" y="5527166"/>
            <a:ext cx="470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showing the idea, data has more noise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439025" y="5495925"/>
            <a:ext cx="4095750" cy="1362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Result for </a:t>
            </a:r>
            <a:r>
              <a:rPr lang="en-US" altLang="zh-CN" dirty="0" smtClean="0"/>
              <a:t>having </a:t>
            </a:r>
            <a:r>
              <a:rPr lang="en-US" altLang="zh-CN" dirty="0"/>
              <a:t>relevant noise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Synthesis Log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00" y="306391"/>
            <a:ext cx="3570750" cy="984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66846" y="2578914"/>
            <a:ext cx="239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Inductive Visual Miner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076700" y="3225245"/>
            <a:ext cx="12700" cy="2676899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1535" y="2578914"/>
            <a:ext cx="172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Miner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57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63812" y="6051033"/>
            <a:ext cx="2977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window=5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 Threshold </a:t>
            </a:r>
            <a:r>
              <a:rPr lang="en-US" dirty="0"/>
              <a:t>= </a:t>
            </a:r>
            <a:r>
              <a:rPr lang="en-US" dirty="0" smtClean="0"/>
              <a:t>0.9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47" y="3283981"/>
            <a:ext cx="2390775" cy="2733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133" y="3283982"/>
            <a:ext cx="6809642" cy="31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439025" y="5495925"/>
            <a:ext cx="4095750" cy="1362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Result for </a:t>
            </a:r>
            <a:r>
              <a:rPr lang="en-US" altLang="zh-CN" dirty="0" smtClean="0"/>
              <a:t>having </a:t>
            </a:r>
            <a:r>
              <a:rPr lang="en-US" altLang="zh-CN" dirty="0"/>
              <a:t>relevant noise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Synthesis </a:t>
            </a:r>
            <a:r>
              <a:rPr lang="en-US" dirty="0"/>
              <a:t>IO-Log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00" y="306391"/>
            <a:ext cx="3570750" cy="984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4338" y="2503055"/>
            <a:ext cx="22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Inductive Visual Miner</a:t>
            </a:r>
            <a:endParaRPr lang="en-US" dirty="0" smtClean="0"/>
          </a:p>
          <a:p>
            <a:r>
              <a:rPr lang="en-US" dirty="0" smtClean="0"/>
              <a:t>Form behavior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429"/>
          <a:stretch/>
        </p:blipFill>
        <p:spPr>
          <a:xfrm>
            <a:off x="345762" y="3079964"/>
            <a:ext cx="11331888" cy="2415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12" y="5516240"/>
            <a:ext cx="4098925" cy="11876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8606971" y="4287944"/>
            <a:ext cx="1524000" cy="60337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9368971" y="4891314"/>
            <a:ext cx="6804" cy="6249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7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439025" y="5495925"/>
            <a:ext cx="4095750" cy="1362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Result for </a:t>
            </a:r>
            <a:r>
              <a:rPr lang="en-US" altLang="zh-CN" dirty="0" smtClean="0"/>
              <a:t>having </a:t>
            </a:r>
            <a:r>
              <a:rPr lang="en-US" altLang="zh-CN" dirty="0"/>
              <a:t>relevant noise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Synthesis Log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00" y="306391"/>
            <a:ext cx="3570750" cy="984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4338" y="2503055"/>
            <a:ext cx="172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Miner</a:t>
            </a:r>
          </a:p>
          <a:p>
            <a:r>
              <a:rPr lang="en-US" dirty="0" smtClean="0"/>
              <a:t>Form behavior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63812" y="6051033"/>
            <a:ext cx="2977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window=5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 Threshold </a:t>
            </a:r>
            <a:r>
              <a:rPr lang="en-US" dirty="0"/>
              <a:t>= </a:t>
            </a:r>
            <a:r>
              <a:rPr lang="en-US" dirty="0" smtClean="0"/>
              <a:t>0.9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425612" cy="365125"/>
          </a:xfrm>
        </p:spPr>
        <p:txBody>
          <a:bodyPr/>
          <a:lstStyle/>
          <a:p>
            <a:fld id="{DD8229FE-4E48-4D3B-A3D0-27C1F0EE0256}" type="slidenum">
              <a:rPr lang="en-US" smtClean="0"/>
              <a:t>59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176" y="2530302"/>
            <a:ext cx="8080624" cy="432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RPA product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11"/>
          <a:stretch/>
        </p:blipFill>
        <p:spPr>
          <a:xfrm>
            <a:off x="1921601" y="1773458"/>
            <a:ext cx="2047731" cy="5088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680" y="1773459"/>
            <a:ext cx="1790246" cy="50845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25" y="1773457"/>
            <a:ext cx="5363913" cy="5084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250" y="1426864"/>
            <a:ext cx="81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Uipath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81736" y="1426864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Kryon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1999" y="1426864"/>
            <a:ext cx="16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WinAutomation</a:t>
            </a:r>
            <a:endParaRPr lang="en-US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pPr algn="l"/>
            <a:fld id="{DD8229FE-4E48-4D3B-A3D0-27C1F0EE0256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Bullet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328"/>
            <a:ext cx="10515600" cy="4695635"/>
          </a:xfrm>
        </p:spPr>
        <p:txBody>
          <a:bodyPr/>
          <a:lstStyle/>
          <a:p>
            <a:r>
              <a:rPr lang="en-US" altLang="zh-CN" dirty="0" smtClean="0"/>
              <a:t>Main Idea</a:t>
            </a:r>
          </a:p>
          <a:p>
            <a:r>
              <a:rPr lang="en-US" dirty="0"/>
              <a:t>Condition</a:t>
            </a:r>
            <a:r>
              <a:rPr lang="en-US" dirty="0" smtClean="0"/>
              <a:t> </a:t>
            </a:r>
            <a:r>
              <a:rPr lang="en-US" dirty="0"/>
              <a:t>Model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process discovery in Streaming Log(No Case ID)</a:t>
            </a:r>
          </a:p>
          <a:p>
            <a:pPr lvl="2"/>
            <a:r>
              <a:rPr lang="en-US" dirty="0" smtClean="0"/>
              <a:t>Synthesis Log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Streamed Repair Example</a:t>
            </a:r>
          </a:p>
          <a:p>
            <a:pPr lvl="1"/>
            <a:r>
              <a:rPr lang="en-US" dirty="0"/>
              <a:t>process discovery in Normal Event </a:t>
            </a:r>
            <a:r>
              <a:rPr lang="en-US" dirty="0" smtClean="0"/>
              <a:t>Log(Have Case ID)</a:t>
            </a:r>
            <a:endParaRPr lang="en-US" dirty="0"/>
          </a:p>
          <a:p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5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Original Log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repairExample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3026490"/>
            <a:ext cx="11811001" cy="1245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4337" y="2503055"/>
            <a:ext cx="382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Discovered by Inductive </a:t>
            </a:r>
            <a:r>
              <a:rPr lang="en-US" dirty="0"/>
              <a:t>Miner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0443" y="4677686"/>
            <a:ext cx="5314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Then, Put every event into one single trace</a:t>
            </a:r>
            <a:endParaRPr lang="en-US" sz="2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One </a:t>
            </a:r>
            <a:r>
              <a:rPr lang="en-US" b="1" dirty="0"/>
              <a:t>single trace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repairExample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522" y="1392236"/>
            <a:ext cx="7409280" cy="546576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04337" y="2503055"/>
            <a:ext cx="490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Discovered by Inductive </a:t>
            </a:r>
            <a:r>
              <a:rPr lang="en-US" dirty="0"/>
              <a:t>Visual Miner</a:t>
            </a:r>
          </a:p>
        </p:txBody>
      </p:sp>
    </p:spTree>
    <p:extLst>
      <p:ext uri="{BB962C8B-B14F-4D97-AF65-F5344CB8AC3E}">
        <p14:creationId xmlns:p14="http://schemas.microsoft.com/office/powerpoint/2010/main" val="28436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One </a:t>
            </a:r>
            <a:r>
              <a:rPr lang="en-US" b="1" dirty="0"/>
              <a:t>single trace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repairExample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04337" y="2503055"/>
            <a:ext cx="382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Discovered by Condition </a:t>
            </a:r>
            <a:r>
              <a:rPr lang="en-US" dirty="0"/>
              <a:t>Miner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81" y="2149107"/>
            <a:ext cx="4778163" cy="26640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1488" y="4098143"/>
            <a:ext cx="202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window=5</a:t>
            </a:r>
          </a:p>
          <a:p>
            <a:r>
              <a:rPr lang="en-US" dirty="0" smtClean="0"/>
              <a:t>Threshold </a:t>
            </a:r>
            <a:r>
              <a:rPr lang="en-US" dirty="0"/>
              <a:t>= </a:t>
            </a:r>
            <a:r>
              <a:rPr lang="en-US" dirty="0" smtClean="0"/>
              <a:t>0.9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4002"/>
          <a:stretch/>
        </p:blipFill>
        <p:spPr>
          <a:xfrm>
            <a:off x="1182687" y="5322156"/>
            <a:ext cx="10171113" cy="9226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4336" y="5189879"/>
            <a:ext cx="3828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Log</a:t>
            </a:r>
            <a:endParaRPr lang="en-US" dirty="0"/>
          </a:p>
          <a:p>
            <a:r>
              <a:rPr lang="en-US" dirty="0" smtClean="0"/>
              <a:t>Discovered by Inductive </a:t>
            </a:r>
            <a:r>
              <a:rPr lang="en-US" dirty="0"/>
              <a:t>Miner</a:t>
            </a:r>
          </a:p>
        </p:txBody>
      </p:sp>
    </p:spTree>
    <p:extLst>
      <p:ext uri="{BB962C8B-B14F-4D97-AF65-F5344CB8AC3E}">
        <p14:creationId xmlns:p14="http://schemas.microsoft.com/office/powerpoint/2010/main" val="229556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Bullet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328"/>
            <a:ext cx="10515600" cy="4695635"/>
          </a:xfrm>
        </p:spPr>
        <p:txBody>
          <a:bodyPr/>
          <a:lstStyle/>
          <a:p>
            <a:r>
              <a:rPr lang="en-US" altLang="zh-CN" dirty="0" smtClean="0"/>
              <a:t>Main Idea</a:t>
            </a:r>
          </a:p>
          <a:p>
            <a:r>
              <a:rPr lang="en-US" dirty="0"/>
              <a:t>Condition</a:t>
            </a:r>
            <a:r>
              <a:rPr lang="en-US" dirty="0" smtClean="0"/>
              <a:t> </a:t>
            </a:r>
            <a:r>
              <a:rPr lang="en-US" dirty="0"/>
              <a:t>Model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Experiment</a:t>
            </a:r>
          </a:p>
          <a:p>
            <a:pPr lvl="1"/>
            <a:r>
              <a:rPr lang="en-US" dirty="0"/>
              <a:t>process discovery in Streaming Log(No Case ID)</a:t>
            </a:r>
          </a:p>
          <a:p>
            <a:pPr lvl="2"/>
            <a:r>
              <a:rPr lang="en-US" dirty="0" smtClean="0"/>
              <a:t>Synthesis Log</a:t>
            </a:r>
          </a:p>
          <a:p>
            <a:pPr lvl="2"/>
            <a:r>
              <a:rPr lang="en-US" dirty="0" smtClean="0"/>
              <a:t>Streamed Repair Example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process discovery in Normal Event Log(Have Case ID)</a:t>
            </a:r>
          </a:p>
          <a:p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6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8772526" y="1462814"/>
            <a:ext cx="2762249" cy="1728061"/>
          </a:xfrm>
          <a:prstGeom prst="roundRect">
            <a:avLst>
              <a:gd name="adj" fmla="val 32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439025" y="5495925"/>
            <a:ext cx="4095750" cy="1362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7223"/>
                <a:ext cx="10680700" cy="436306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Sliding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Eventually follow relation</a:t>
                </a:r>
              </a:p>
              <a:p>
                <a:r>
                  <a:rPr lang="en-US" altLang="zh-CN" dirty="0" smtClean="0"/>
                  <a:t>Dealing with loop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Relabel the repeat activity</a:t>
                </a:r>
              </a:p>
              <a:p>
                <a:r>
                  <a:rPr lang="en-US" dirty="0"/>
                  <a:t>Model </a:t>
                </a:r>
                <a:r>
                  <a:rPr lang="en-US" dirty="0" smtClean="0"/>
                  <a:t>complexity</a:t>
                </a:r>
              </a:p>
              <a:p>
                <a:pPr lvl="1"/>
                <a:r>
                  <a:rPr lang="en-US" dirty="0"/>
                  <a:t>Low f</a:t>
                </a:r>
                <a:r>
                  <a:rPr lang="en-US" altLang="zh-CN" dirty="0"/>
                  <a:t>requency variants,</a:t>
                </a:r>
                <a:r>
                  <a:rPr lang="en-US" dirty="0"/>
                  <a:t> not trustable trace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filter </a:t>
                </a:r>
                <a:r>
                  <a:rPr lang="en-US" altLang="zh-CN" dirty="0"/>
                  <a:t>variants by frequency</a:t>
                </a:r>
                <a:r>
                  <a:rPr lang="en-US" dirty="0"/>
                  <a:t>(with really low threshold).</a:t>
                </a:r>
                <a:r>
                  <a:rPr lang="en-US" altLang="zh-CN" dirty="0"/>
                  <a:t> </a:t>
                </a:r>
                <a:endParaRPr lang="en-US" altLang="zh-CN" dirty="0" smtClean="0"/>
              </a:p>
              <a:p>
                <a:pPr lvl="1"/>
                <a:r>
                  <a:rPr lang="en-US" dirty="0" smtClean="0"/>
                  <a:t>Unnecessary long term dependency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Remove redundant </a:t>
                </a:r>
                <a:r>
                  <a:rPr lang="en-US" dirty="0" smtClean="0"/>
                  <a:t>relation, then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Use direct follow relation as filter(with really low threshold)</a:t>
                </a:r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7223"/>
                <a:ext cx="10680700" cy="4363068"/>
              </a:xfrm>
              <a:blipFill>
                <a:blip r:embed="rId2"/>
                <a:stretch>
                  <a:fillRect l="-1027" t="-2235" r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More Ingredient for normal process discovery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05319" y="5568555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05318" y="6282295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67456" y="5568554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65349" y="544034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83973" y="6114334"/>
            <a:ext cx="35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46513" y="532323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13" name="Straight Arrow Connector 12"/>
          <p:cNvCxnSpPr>
            <a:stCxn id="6" idx="0"/>
            <a:endCxn id="5" idx="4"/>
          </p:cNvCxnSpPr>
          <p:nvPr/>
        </p:nvCxnSpPr>
        <p:spPr>
          <a:xfrm flipV="1">
            <a:off x="2544884" y="5647686"/>
            <a:ext cx="1" cy="63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7" idx="2"/>
          </p:cNvCxnSpPr>
          <p:nvPr/>
        </p:nvCxnSpPr>
        <p:spPr>
          <a:xfrm flipV="1">
            <a:off x="2584450" y="5608120"/>
            <a:ext cx="1783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6"/>
            <a:endCxn id="7" idx="3"/>
          </p:cNvCxnSpPr>
          <p:nvPr/>
        </p:nvCxnSpPr>
        <p:spPr>
          <a:xfrm flipV="1">
            <a:off x="2584449" y="5636097"/>
            <a:ext cx="1794595" cy="68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457586" y="549482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57585" y="6239046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319723" y="5494825"/>
            <a:ext cx="79131" cy="79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17616" y="536661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17616" y="6077240"/>
            <a:ext cx="22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6590" y="5266170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4" name="Straight Arrow Connector 23"/>
          <p:cNvCxnSpPr>
            <a:stCxn id="19" idx="0"/>
            <a:endCxn id="18" idx="4"/>
          </p:cNvCxnSpPr>
          <p:nvPr/>
        </p:nvCxnSpPr>
        <p:spPr>
          <a:xfrm flipV="1">
            <a:off x="7497151" y="5573957"/>
            <a:ext cx="1" cy="665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6"/>
            <a:endCxn id="20" idx="2"/>
          </p:cNvCxnSpPr>
          <p:nvPr/>
        </p:nvCxnSpPr>
        <p:spPr>
          <a:xfrm flipV="1">
            <a:off x="7536717" y="5534391"/>
            <a:ext cx="17830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6"/>
          <p:cNvSpPr/>
          <p:nvPr/>
        </p:nvSpPr>
        <p:spPr>
          <a:xfrm>
            <a:off x="5514174" y="5845336"/>
            <a:ext cx="529859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842241" y="5573957"/>
            <a:ext cx="205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redundant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88552" y="4626328"/>
            <a:ext cx="19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(Gain Control-flow)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88552" y="3754372"/>
            <a:ext cx="1361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(Filter noise)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301028" y="2132053"/>
            <a:ext cx="2098999" cy="289249"/>
            <a:chOff x="765110" y="1033622"/>
            <a:chExt cx="2098999" cy="289249"/>
          </a:xfrm>
          <a:effectLst>
            <a:outerShdw blurRad="50800" dist="38100" dir="2700000" algn="tl" rotWithShape="0">
              <a:prstClr val="black">
                <a:alpha val="9000"/>
              </a:prstClr>
            </a:outerShdw>
          </a:effectLst>
        </p:grpSpPr>
        <p:sp>
          <p:nvSpPr>
            <p:cNvPr id="34" name="Rounded Rectangle 33"/>
            <p:cNvSpPr/>
            <p:nvPr/>
          </p:nvSpPr>
          <p:spPr>
            <a:xfrm>
              <a:off x="7651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127060" y="1033622"/>
              <a:ext cx="289249" cy="28924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4890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850960" y="1033622"/>
              <a:ext cx="289249" cy="28924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21291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574860" y="1033622"/>
              <a:ext cx="289249" cy="289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</p:grpSp>
      <p:cxnSp>
        <p:nvCxnSpPr>
          <p:cNvPr id="51" name="Elbow Connector 50"/>
          <p:cNvCxnSpPr>
            <a:stCxn id="34" idx="2"/>
            <a:endCxn id="35" idx="2"/>
          </p:cNvCxnSpPr>
          <p:nvPr/>
        </p:nvCxnSpPr>
        <p:spPr>
          <a:xfrm rot="16200000" flipH="1">
            <a:off x="9626628" y="2240327"/>
            <a:ext cx="12700" cy="36195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015825" y="269181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A</a:t>
            </a:r>
            <a:r>
              <a:rPr lang="en-US" altLang="zh-CN" dirty="0" smtClean="0"/>
              <a:t> is 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 Condition</a:t>
            </a:r>
            <a:endParaRPr lang="en-US" dirty="0"/>
          </a:p>
        </p:txBody>
      </p:sp>
      <p:cxnSp>
        <p:nvCxnSpPr>
          <p:cNvPr id="54" name="Elbow Connector 53"/>
          <p:cNvCxnSpPr>
            <a:stCxn id="36" idx="0"/>
            <a:endCxn id="37" idx="0"/>
          </p:cNvCxnSpPr>
          <p:nvPr/>
        </p:nvCxnSpPr>
        <p:spPr>
          <a:xfrm rot="5400000" flipH="1" flipV="1">
            <a:off x="10350528" y="1951078"/>
            <a:ext cx="12700" cy="36195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693167" y="1517370"/>
            <a:ext cx="182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/>
              <a:t>B,C</a:t>
            </a:r>
            <a:r>
              <a:rPr lang="en-US" altLang="zh-CN" dirty="0" smtClean="0"/>
              <a:t> is 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 Condition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942343" y="1555711"/>
            <a:ext cx="647934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Loop</a:t>
            </a:r>
            <a:endParaRPr lang="en-US" dirty="0"/>
          </a:p>
        </p:txBody>
      </p:sp>
      <p:cxnSp>
        <p:nvCxnSpPr>
          <p:cNvPr id="63" name="Elbow Connector 62"/>
          <p:cNvCxnSpPr>
            <a:stCxn id="35" idx="0"/>
            <a:endCxn id="37" idx="0"/>
          </p:cNvCxnSpPr>
          <p:nvPr/>
        </p:nvCxnSpPr>
        <p:spPr>
          <a:xfrm rot="5400000" flipH="1" flipV="1">
            <a:off x="10169553" y="1770103"/>
            <a:ext cx="12700" cy="7239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2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More Ingredient for normal process discovery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4002"/>
          <a:stretch/>
        </p:blipFill>
        <p:spPr>
          <a:xfrm>
            <a:off x="3983736" y="477007"/>
            <a:ext cx="8208264" cy="7446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9436" y="262973"/>
            <a:ext cx="382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Discovered by Inductive visual </a:t>
            </a:r>
            <a:r>
              <a:rPr lang="en-US" dirty="0"/>
              <a:t>Miner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3562"/>
          <a:stretch/>
        </p:blipFill>
        <p:spPr>
          <a:xfrm>
            <a:off x="5393664" y="2081697"/>
            <a:ext cx="6617361" cy="38830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993" y="1764358"/>
            <a:ext cx="2183493" cy="49571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509" y="3988877"/>
            <a:ext cx="2901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</a:t>
            </a:r>
            <a:r>
              <a:rPr lang="en-US" dirty="0"/>
              <a:t> Eventually</a:t>
            </a:r>
            <a:endParaRPr lang="en-US" altLang="zh-CN" dirty="0" smtClean="0"/>
          </a:p>
          <a:p>
            <a:r>
              <a:rPr lang="en-US" dirty="0" err="1" smtClean="0"/>
              <a:t>Conf_Threshold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0.9</a:t>
            </a:r>
          </a:p>
          <a:p>
            <a:r>
              <a:rPr lang="en-US" dirty="0" err="1" smtClean="0"/>
              <a:t>DFG_Threshold</a:t>
            </a:r>
            <a:r>
              <a:rPr lang="en-US" dirty="0" smtClean="0"/>
              <a:t> = 0.05</a:t>
            </a:r>
          </a:p>
          <a:p>
            <a:r>
              <a:rPr lang="en-US" dirty="0"/>
              <a:t>Time consume = </a:t>
            </a:r>
            <a:r>
              <a:rPr lang="en-US" dirty="0" smtClean="0"/>
              <a:t>0.1s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7599" y="2081697"/>
            <a:ext cx="163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RepairExample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553575" y="704850"/>
            <a:ext cx="781050" cy="4095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29366" y="3784089"/>
            <a:ext cx="1156934" cy="14051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806090" y="2392134"/>
            <a:ext cx="1928459" cy="3364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0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8200" y="1392236"/>
            <a:ext cx="7048500" cy="476250"/>
          </a:xfrm>
        </p:spPr>
        <p:txBody>
          <a:bodyPr/>
          <a:lstStyle/>
          <a:p>
            <a:r>
              <a:rPr lang="en-US" altLang="zh-CN" dirty="0" smtClean="0"/>
              <a:t>More Ingredient for normal process discovery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599" y="2081697"/>
            <a:ext cx="163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RepairExample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090" y="2081697"/>
            <a:ext cx="46887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Setting:</a:t>
            </a:r>
            <a:endParaRPr lang="en-US" dirty="0"/>
          </a:p>
          <a:p>
            <a:r>
              <a:rPr lang="en-US" sz="1400" dirty="0" smtClean="0"/>
              <a:t>[{</a:t>
            </a:r>
            <a:r>
              <a:rPr lang="en-US" sz="1400" dirty="0" smtClean="0">
                <a:solidFill>
                  <a:srgbClr val="FF0000"/>
                </a:solidFill>
              </a:rPr>
              <a:t>response, precedence</a:t>
            </a:r>
            <a:r>
              <a:rPr lang="en-US" sz="1400" dirty="0" smtClean="0"/>
              <a:t>},{all, min_support:90,0},</a:t>
            </a:r>
          </a:p>
          <a:p>
            <a:r>
              <a:rPr lang="en-US" sz="1400" dirty="0" smtClean="0"/>
              <a:t>{Control-flow},{event types: complete}]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305269" y="180667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Declare Maps Miner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30587" y="2341362"/>
            <a:ext cx="3135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[{</a:t>
            </a:r>
            <a:r>
              <a:rPr lang="en-US" sz="1400" dirty="0">
                <a:solidFill>
                  <a:srgbClr val="FF0000"/>
                </a:solidFill>
              </a:rPr>
              <a:t>Select all</a:t>
            </a:r>
            <a:r>
              <a:rPr lang="en-US" sz="1400" dirty="0" smtClean="0"/>
              <a:t>},{</a:t>
            </a:r>
            <a:r>
              <a:rPr lang="en-US" sz="1400" dirty="0"/>
              <a:t>all, min_support:90,0},</a:t>
            </a:r>
            <a:endParaRPr lang="en-US" sz="1400" dirty="0" smtClean="0"/>
          </a:p>
          <a:p>
            <a:r>
              <a:rPr lang="en-US" sz="1400" dirty="0" smtClean="0"/>
              <a:t>{Control-flow},{event types: complete}]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36" y="2999347"/>
            <a:ext cx="3409949" cy="2723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4323"/>
          <a:stretch/>
        </p:blipFill>
        <p:spPr>
          <a:xfrm>
            <a:off x="8384367" y="2999347"/>
            <a:ext cx="3757811" cy="27233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993" y="1764358"/>
            <a:ext cx="2183493" cy="4957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509" y="3988877"/>
            <a:ext cx="2901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</a:t>
            </a:r>
            <a:r>
              <a:rPr lang="en-US" dirty="0"/>
              <a:t> Eventually</a:t>
            </a:r>
            <a:endParaRPr lang="en-US" altLang="zh-CN" dirty="0" smtClean="0"/>
          </a:p>
          <a:p>
            <a:r>
              <a:rPr lang="en-US" dirty="0" err="1" smtClean="0"/>
              <a:t>Conf_Threshold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0.9</a:t>
            </a:r>
          </a:p>
          <a:p>
            <a:r>
              <a:rPr lang="en-US" dirty="0" err="1" smtClean="0"/>
              <a:t>DFG_Threshold</a:t>
            </a:r>
            <a:r>
              <a:rPr lang="en-US" dirty="0" smtClean="0"/>
              <a:t> = 0.05</a:t>
            </a:r>
          </a:p>
          <a:p>
            <a:r>
              <a:rPr lang="en-US" dirty="0"/>
              <a:t>Time consume = </a:t>
            </a:r>
            <a:r>
              <a:rPr lang="en-US" dirty="0" smtClean="0"/>
              <a:t>0.1s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020297" y="3133725"/>
            <a:ext cx="1666003" cy="25050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More Ingredient for normal process discovery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56" y="1868486"/>
            <a:ext cx="3862920" cy="4679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0556" y="5710021"/>
            <a:ext cx="2901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</a:t>
            </a:r>
            <a:r>
              <a:rPr lang="en-US" dirty="0"/>
              <a:t> Eventually</a:t>
            </a:r>
            <a:endParaRPr lang="en-US" altLang="zh-CN" dirty="0" smtClean="0"/>
          </a:p>
          <a:p>
            <a:r>
              <a:rPr lang="en-US" dirty="0" err="1"/>
              <a:t>Conf_Threshold</a:t>
            </a:r>
            <a:r>
              <a:rPr lang="en-US" dirty="0"/>
              <a:t> = </a:t>
            </a:r>
            <a:r>
              <a:rPr lang="en-US" dirty="0" smtClean="0"/>
              <a:t>0.9</a:t>
            </a:r>
          </a:p>
          <a:p>
            <a:r>
              <a:rPr lang="en-US" dirty="0" err="1" smtClean="0"/>
              <a:t>DFG_Threshold</a:t>
            </a:r>
            <a:r>
              <a:rPr lang="en-US" dirty="0" smtClean="0"/>
              <a:t> = 0.05</a:t>
            </a:r>
          </a:p>
          <a:p>
            <a:r>
              <a:rPr lang="en-US" dirty="0"/>
              <a:t>Time consume = </a:t>
            </a:r>
            <a:r>
              <a:rPr lang="en-US" dirty="0" smtClean="0"/>
              <a:t>16s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055" y="2145485"/>
            <a:ext cx="1733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Road Traffic 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1806549"/>
            <a:ext cx="3225800" cy="5007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More Ingredient for normal process discovery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055" y="2145485"/>
            <a:ext cx="245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BPI challenge 2017 offer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6055" y="5336433"/>
            <a:ext cx="4363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</a:t>
            </a:r>
            <a:r>
              <a:rPr lang="en-US" dirty="0"/>
              <a:t> Eventually</a:t>
            </a:r>
            <a:endParaRPr lang="en-US" altLang="zh-CN" dirty="0" smtClean="0"/>
          </a:p>
          <a:p>
            <a:r>
              <a:rPr lang="en-US" dirty="0" err="1"/>
              <a:t>Conf_Threshold</a:t>
            </a:r>
            <a:r>
              <a:rPr lang="en-US" dirty="0"/>
              <a:t> = </a:t>
            </a:r>
            <a:r>
              <a:rPr lang="en-US" dirty="0" smtClean="0"/>
              <a:t>0.</a:t>
            </a:r>
            <a:r>
              <a:rPr lang="en-US" altLang="zh-CN" dirty="0" smtClean="0"/>
              <a:t> </a:t>
            </a:r>
            <a:r>
              <a:rPr lang="en-US" dirty="0" smtClean="0"/>
              <a:t>9</a:t>
            </a:r>
          </a:p>
          <a:p>
            <a:r>
              <a:rPr lang="en-US" dirty="0" err="1" smtClean="0"/>
              <a:t>DFG_Threshold</a:t>
            </a:r>
            <a:r>
              <a:rPr lang="en-US" dirty="0" smtClean="0"/>
              <a:t> = 0.05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Low Frequency Variants </a:t>
            </a:r>
            <a:r>
              <a:rPr lang="en-US" dirty="0" smtClean="0">
                <a:solidFill>
                  <a:srgbClr val="FF0000"/>
                </a:solidFill>
              </a:rPr>
              <a:t>Threshold=0.0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Time consume = 1.1s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RPA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MR10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MR10"/>
              </a:rPr>
              <a:t>utomatically </a:t>
            </a:r>
            <a:r>
              <a:rPr lang="en-US" dirty="0">
                <a:solidFill>
                  <a:srgbClr val="000000"/>
                </a:solidFill>
                <a:latin typeface="CMR10"/>
              </a:rPr>
              <a:t>deduce </a:t>
            </a:r>
            <a:r>
              <a:rPr lang="en-US" dirty="0" smtClean="0">
                <a:solidFill>
                  <a:srgbClr val="000000"/>
                </a:solidFill>
                <a:latin typeface="CMR10"/>
              </a:rPr>
              <a:t>robot </a:t>
            </a:r>
            <a:r>
              <a:rPr lang="en-US" dirty="0">
                <a:solidFill>
                  <a:srgbClr val="000000"/>
                </a:solidFill>
                <a:latin typeface="CMR10"/>
              </a:rPr>
              <a:t>behavior rules</a:t>
            </a:r>
            <a:r>
              <a:rPr lang="en-US" dirty="0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425" y="2831498"/>
            <a:ext cx="2141637" cy="2375269"/>
          </a:xfrm>
          <a:prstGeom prst="rect">
            <a:avLst/>
          </a:prstGeom>
        </p:spPr>
      </p:pic>
      <p:pic>
        <p:nvPicPr>
          <p:cNvPr id="22" name="Picture 2" descr="Image result for work with computer carto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5"/>
          <a:stretch/>
        </p:blipFill>
        <p:spPr bwMode="auto">
          <a:xfrm>
            <a:off x="8959620" y="2926706"/>
            <a:ext cx="2184630" cy="243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/>
          <p:cNvSpPr/>
          <p:nvPr/>
        </p:nvSpPr>
        <p:spPr>
          <a:xfrm rot="10800000">
            <a:off x="7525062" y="3066633"/>
            <a:ext cx="1113061" cy="570773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525062" y="3167864"/>
            <a:ext cx="113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Observing</a:t>
            </a:r>
            <a:endParaRPr lang="en-US" sz="1600" b="1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3102794" y="2495133"/>
            <a:ext cx="1926406" cy="672731"/>
          </a:xfrm>
          <a:prstGeom prst="wedgeRoundRectCallout">
            <a:avLst>
              <a:gd name="adj1" fmla="val 68026"/>
              <a:gd name="adj2" fmla="val 3397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I know what are you doing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990074" y="2389974"/>
            <a:ext cx="225440" cy="225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102794" y="3586964"/>
            <a:ext cx="1926406" cy="870319"/>
          </a:xfrm>
          <a:prstGeom prst="wedgeRoundRectCallout">
            <a:avLst>
              <a:gd name="adj1" fmla="val 79854"/>
              <a:gd name="adj2" fmla="val -1099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Hmmm~ You do things basing on some </a:t>
            </a:r>
            <a:r>
              <a:rPr lang="en-US" altLang="zh-CN" b="1" dirty="0" smtClean="0">
                <a:solidFill>
                  <a:schemeClr val="tx1"/>
                </a:solidFill>
              </a:rPr>
              <a:t>Rules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990074" y="3481805"/>
            <a:ext cx="225440" cy="225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3102794" y="4831195"/>
            <a:ext cx="1926406" cy="870319"/>
          </a:xfrm>
          <a:prstGeom prst="wedgeRoundRectCallout">
            <a:avLst>
              <a:gd name="adj1" fmla="val 64526"/>
              <a:gd name="adj2" fmla="val -580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I could do this thing for you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990074" y="4718475"/>
            <a:ext cx="225440" cy="225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00125" y="2515126"/>
            <a:ext cx="1989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Standardized by form action, IO-Log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78829" y="3730708"/>
            <a:ext cx="212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Learning Rules from </a:t>
            </a:r>
            <a:r>
              <a:rPr lang="en-US" dirty="0"/>
              <a:t>IO-Log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0125" y="4924923"/>
            <a:ext cx="231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Generating Response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>
            <a:off x="7525061" y="4528946"/>
            <a:ext cx="1113061" cy="570773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7500495" y="4628277"/>
            <a:ext cx="113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Helping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269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 animBg="1"/>
      <p:bldP spid="3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More Ingredient for normal process discovery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0556" y="5710021"/>
            <a:ext cx="2901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</a:t>
            </a:r>
            <a:r>
              <a:rPr lang="en-US" dirty="0"/>
              <a:t> Eventually</a:t>
            </a:r>
            <a:endParaRPr lang="en-US" altLang="zh-CN" dirty="0" smtClean="0"/>
          </a:p>
          <a:p>
            <a:r>
              <a:rPr lang="en-US" dirty="0" err="1"/>
              <a:t>Conf_Threshold</a:t>
            </a:r>
            <a:r>
              <a:rPr lang="en-US" dirty="0"/>
              <a:t> = </a:t>
            </a:r>
            <a:r>
              <a:rPr lang="en-US" dirty="0" smtClean="0"/>
              <a:t>0.9</a:t>
            </a:r>
          </a:p>
          <a:p>
            <a:r>
              <a:rPr lang="en-US" dirty="0" err="1" smtClean="0"/>
              <a:t>DFG_Threshold</a:t>
            </a:r>
            <a:r>
              <a:rPr lang="en-US" dirty="0" smtClean="0"/>
              <a:t> = 0.05</a:t>
            </a:r>
          </a:p>
          <a:p>
            <a:r>
              <a:rPr lang="en-US" dirty="0" smtClean="0"/>
              <a:t>Time consume = 29s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055" y="2145485"/>
            <a:ext cx="195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BPI challenge 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791816"/>
            <a:ext cx="11353800" cy="25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3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</a:t>
            </a:r>
            <a:r>
              <a:rPr lang="en-US" dirty="0"/>
              <a:t>Mining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More Ingredient for normal process discovery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71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0556" y="5710021"/>
            <a:ext cx="2901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Sliding window=</a:t>
            </a:r>
            <a:r>
              <a:rPr lang="en-US" dirty="0"/>
              <a:t> Eventually</a:t>
            </a:r>
            <a:endParaRPr lang="en-US" altLang="zh-CN" dirty="0" smtClean="0"/>
          </a:p>
          <a:p>
            <a:r>
              <a:rPr lang="en-US" dirty="0" err="1"/>
              <a:t>Conf_Threshold</a:t>
            </a:r>
            <a:r>
              <a:rPr lang="en-US" dirty="0"/>
              <a:t> = </a:t>
            </a:r>
            <a:r>
              <a:rPr lang="en-US" dirty="0" smtClean="0"/>
              <a:t>0.9</a:t>
            </a:r>
          </a:p>
          <a:p>
            <a:r>
              <a:rPr lang="en-US" dirty="0" err="1" smtClean="0"/>
              <a:t>DFG_Threshold</a:t>
            </a:r>
            <a:r>
              <a:rPr lang="en-US" dirty="0" smtClean="0"/>
              <a:t> = 0.05</a:t>
            </a:r>
          </a:p>
          <a:p>
            <a:r>
              <a:rPr lang="en-US" dirty="0" smtClean="0"/>
              <a:t>Time consume = 12.2s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6055" y="2145485"/>
            <a:ext cx="195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BPI challenge 2019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874542"/>
            <a:ext cx="3001947" cy="48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7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Bullet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328"/>
            <a:ext cx="10515600" cy="4695635"/>
          </a:xfrm>
        </p:spPr>
        <p:txBody>
          <a:bodyPr/>
          <a:lstStyle/>
          <a:p>
            <a:r>
              <a:rPr lang="en-US" altLang="zh-CN" dirty="0" smtClean="0"/>
              <a:t>Main Idea</a:t>
            </a:r>
          </a:p>
          <a:p>
            <a:r>
              <a:rPr lang="en-US" dirty="0"/>
              <a:t>Condition</a:t>
            </a:r>
            <a:r>
              <a:rPr lang="en-US" dirty="0" smtClean="0"/>
              <a:t> </a:t>
            </a:r>
            <a:r>
              <a:rPr lang="en-US" dirty="0"/>
              <a:t>Model</a:t>
            </a:r>
          </a:p>
          <a:p>
            <a:r>
              <a:rPr lang="en-US" dirty="0" smtClean="0"/>
              <a:t>Example</a:t>
            </a:r>
          </a:p>
          <a:p>
            <a:r>
              <a:rPr lang="en-US" dirty="0" smtClean="0"/>
              <a:t>Experiment</a:t>
            </a:r>
          </a:p>
          <a:p>
            <a:pPr lvl="1"/>
            <a:r>
              <a:rPr lang="en-US" dirty="0"/>
              <a:t>process discovery in Streaming Log</a:t>
            </a:r>
          </a:p>
          <a:p>
            <a:pPr lvl="2"/>
            <a:r>
              <a:rPr lang="en-US" dirty="0"/>
              <a:t>Synthesis Log</a:t>
            </a:r>
          </a:p>
          <a:p>
            <a:pPr lvl="2"/>
            <a:r>
              <a:rPr lang="en-US" dirty="0"/>
              <a:t>Streamed Repair Example</a:t>
            </a:r>
          </a:p>
          <a:p>
            <a:pPr lvl="1"/>
            <a:r>
              <a:rPr lang="en-US" dirty="0"/>
              <a:t>process discovery in Normal Event Log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Conclusion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8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927223"/>
            <a:ext cx="10515600" cy="2576514"/>
          </a:xfrm>
        </p:spPr>
        <p:txBody>
          <a:bodyPr>
            <a:normAutofit/>
          </a:bodyPr>
          <a:lstStyle/>
          <a:p>
            <a:r>
              <a:rPr lang="en-US" dirty="0" smtClean="0"/>
              <a:t>Algorithm is simple and understandable (3 days work in Pm4py)</a:t>
            </a:r>
          </a:p>
          <a:p>
            <a:r>
              <a:rPr lang="en-US" dirty="0" smtClean="0"/>
              <a:t>Query Conditional Relation for activities</a:t>
            </a:r>
          </a:p>
          <a:p>
            <a:r>
              <a:rPr lang="en-US" dirty="0" smtClean="0"/>
              <a:t>Deduce Casualties between activities (Root Cause)</a:t>
            </a:r>
            <a:endParaRPr lang="en-US" dirty="0"/>
          </a:p>
          <a:p>
            <a:r>
              <a:rPr lang="en-US" dirty="0" smtClean="0"/>
              <a:t>Explainable result</a:t>
            </a:r>
          </a:p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838200" y="4503736"/>
            <a:ext cx="10515600" cy="47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Disadvantage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838200" y="4979986"/>
            <a:ext cx="10515600" cy="4673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Difficulty in loop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73</a:t>
            </a:fld>
            <a:endParaRPr lang="en-US" dirty="0"/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838200" y="5447287"/>
            <a:ext cx="10515600" cy="47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Further Research</a:t>
            </a:r>
            <a:endParaRPr lang="en-US" dirty="0"/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838200" y="5923536"/>
            <a:ext cx="10515600" cy="4673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 smtClean="0"/>
              <a:t>Hybrid </a:t>
            </a:r>
            <a:r>
              <a:rPr lang="en-US" dirty="0"/>
              <a:t>of “with” and “without” case id situations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191124" y="3354607"/>
            <a:ext cx="6286501" cy="2628900"/>
            <a:chOff x="5191124" y="3354607"/>
            <a:chExt cx="6286501" cy="2628900"/>
          </a:xfrm>
        </p:grpSpPr>
        <p:grpSp>
          <p:nvGrpSpPr>
            <p:cNvPr id="5" name="Group 4"/>
            <p:cNvGrpSpPr/>
            <p:nvPr/>
          </p:nvGrpSpPr>
          <p:grpSpPr>
            <a:xfrm>
              <a:off x="5191124" y="3354607"/>
              <a:ext cx="6162675" cy="2628900"/>
              <a:chOff x="6328393" y="2904551"/>
              <a:chExt cx="6073157" cy="26289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28393" y="2904551"/>
                <a:ext cx="2562225" cy="262890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8648700" y="3298087"/>
                <a:ext cx="3752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Need advises about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smtClean="0"/>
                  <a:t>How to do the evaluation</a:t>
                </a:r>
              </a:p>
            </p:txBody>
          </p:sp>
        </p:grpSp>
        <p:sp>
          <p:nvSpPr>
            <p:cNvPr id="15" name="Rounded Rectangle 14"/>
            <p:cNvSpPr/>
            <p:nvPr/>
          </p:nvSpPr>
          <p:spPr>
            <a:xfrm>
              <a:off x="5410200" y="3457576"/>
              <a:ext cx="6067425" cy="2324100"/>
            </a:xfrm>
            <a:prstGeom prst="roundRect">
              <a:avLst>
                <a:gd name="adj" fmla="val 10364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29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3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7222"/>
            <a:ext cx="10515600" cy="4537078"/>
          </a:xfrm>
        </p:spPr>
        <p:txBody>
          <a:bodyPr>
            <a:normAutofit/>
          </a:bodyPr>
          <a:lstStyle/>
          <a:p>
            <a:r>
              <a:rPr lang="en-US" dirty="0" smtClean="0"/>
              <a:t>SN model</a:t>
            </a:r>
          </a:p>
          <a:p>
            <a:pPr lvl="1"/>
            <a:r>
              <a:rPr lang="en-US" dirty="0" smtClean="0"/>
              <a:t>Descripts </a:t>
            </a:r>
            <a:r>
              <a:rPr lang="en-US" dirty="0"/>
              <a:t>conditions</a:t>
            </a:r>
            <a:endParaRPr lang="en-US" dirty="0" smtClean="0"/>
          </a:p>
          <a:p>
            <a:pPr lvl="1"/>
            <a:r>
              <a:rPr lang="en-US" dirty="0" smtClean="0"/>
              <a:t>Satisfied condition </a:t>
            </a:r>
            <a:r>
              <a:rPr lang="en-US" dirty="0"/>
              <a:t>has </a:t>
            </a:r>
            <a:r>
              <a:rPr lang="en-US" dirty="0" smtClean="0"/>
              <a:t>validity period,  it likes light on in the sliding window, light off after </a:t>
            </a:r>
            <a:r>
              <a:rPr lang="en-US" dirty="0"/>
              <a:t>the sliding </a:t>
            </a:r>
            <a:r>
              <a:rPr lang="en-US" dirty="0" smtClean="0"/>
              <a:t>window.</a:t>
            </a:r>
          </a:p>
          <a:p>
            <a:pPr lvl="1"/>
            <a:r>
              <a:rPr lang="en-US" altLang="zh-CN" dirty="0" smtClean="0"/>
              <a:t>Only showing </a:t>
            </a:r>
            <a:r>
              <a:rPr lang="en-US" altLang="zh-CN" dirty="0" smtClean="0">
                <a:solidFill>
                  <a:srgbClr val="FF0000"/>
                </a:solidFill>
              </a:rPr>
              <a:t>determinate</a:t>
            </a:r>
            <a:r>
              <a:rPr lang="en-US" altLang="zh-CN" dirty="0" smtClean="0"/>
              <a:t> relation, “Always”</a:t>
            </a:r>
          </a:p>
          <a:p>
            <a:pPr lvl="1"/>
            <a:r>
              <a:rPr lang="en-US" altLang="zh-CN" dirty="0" smtClean="0"/>
              <a:t>In the middle of Petri Net and Declare Model, basing on SN relation could discovery Declare Model</a:t>
            </a:r>
            <a:endParaRPr lang="en-US" dirty="0" smtClean="0"/>
          </a:p>
          <a:p>
            <a:r>
              <a:rPr lang="en-US" dirty="0" smtClean="0"/>
              <a:t>Other modeling language</a:t>
            </a:r>
          </a:p>
          <a:p>
            <a:pPr lvl="1"/>
            <a:r>
              <a:rPr lang="en-US" dirty="0"/>
              <a:t>Descripts </a:t>
            </a:r>
            <a:r>
              <a:rPr lang="en-US" dirty="0" smtClean="0"/>
              <a:t>running sequence</a:t>
            </a:r>
          </a:p>
          <a:p>
            <a:pPr lvl="1"/>
            <a:r>
              <a:rPr lang="en-US" dirty="0" smtClean="0"/>
              <a:t>Petri Net’s transition consume and produce tokens</a:t>
            </a:r>
          </a:p>
          <a:p>
            <a:pPr lvl="1"/>
            <a:r>
              <a:rPr lang="en-US" dirty="0" smtClean="0"/>
              <a:t>Could show </a:t>
            </a:r>
            <a:r>
              <a:rPr lang="en-US" altLang="zh-CN" dirty="0"/>
              <a:t>“Always</a:t>
            </a:r>
            <a:r>
              <a:rPr lang="en-US" altLang="zh-CN" dirty="0" smtClean="0"/>
              <a:t>” and “Could be” relation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9" name="Slide Number Placeholder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Different between </a:t>
            </a:r>
            <a:r>
              <a:rPr lang="en-US" dirty="0" smtClean="0"/>
              <a:t>SN mode with</a:t>
            </a:r>
            <a:r>
              <a:rPr lang="en-US" altLang="zh-CN" dirty="0" smtClean="0"/>
              <a:t> other process modeling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874000" y="5473700"/>
            <a:ext cx="3683000" cy="13843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RPA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229FE-4E48-4D3B-A3D0-27C1F0EE0256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4666"/>
            <a:ext cx="9918700" cy="520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38200" y="223603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Human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05500" y="2236035"/>
            <a:ext cx="76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Robot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235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E2E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pPr algn="l"/>
            <a:fld id="{DD8229FE-4E48-4D3B-A3D0-27C1F0EE0256}" type="slidenum">
              <a:rPr lang="en-US" smtClean="0"/>
              <a:pPr algn="l"/>
              <a:t>9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85767" y="1557011"/>
            <a:ext cx="5734390" cy="4624635"/>
            <a:chOff x="3185767" y="1425128"/>
            <a:chExt cx="5734390" cy="4624635"/>
          </a:xfrm>
        </p:grpSpPr>
        <p:sp>
          <p:nvSpPr>
            <p:cNvPr id="49" name="Rounded Rectangle 48"/>
            <p:cNvSpPr/>
            <p:nvPr/>
          </p:nvSpPr>
          <p:spPr>
            <a:xfrm>
              <a:off x="5270139" y="1794460"/>
              <a:ext cx="1600200" cy="763892"/>
            </a:xfrm>
            <a:prstGeom prst="roundRect">
              <a:avLst>
                <a:gd name="adj" fmla="val 4811"/>
              </a:avLst>
            </a:prstGeom>
            <a:solidFill>
              <a:srgbClr val="F3F6FB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185767" y="1794460"/>
              <a:ext cx="1600200" cy="2872606"/>
            </a:xfrm>
            <a:prstGeom prst="roundRect">
              <a:avLst>
                <a:gd name="adj" fmla="val 481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DAE3F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270139" y="2558352"/>
              <a:ext cx="1600200" cy="1932021"/>
            </a:xfrm>
            <a:prstGeom prst="roundRect">
              <a:avLst>
                <a:gd name="adj" fmla="val 481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309314" y="1794460"/>
              <a:ext cx="1600200" cy="2872606"/>
            </a:xfrm>
            <a:prstGeom prst="roundRect">
              <a:avLst>
                <a:gd name="adj" fmla="val 4811"/>
              </a:avLst>
            </a:prstGeom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72711" y="1425128"/>
              <a:ext cx="154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System</a:t>
              </a:r>
              <a:r>
                <a:rPr lang="en-US" altLang="zh-CN" b="1" u="sng" dirty="0" smtClean="0"/>
                <a:t>s</a:t>
              </a:r>
              <a:endParaRPr lang="en-US" b="1" u="sng" dirty="0"/>
            </a:p>
          </p:txBody>
        </p:sp>
        <p:sp>
          <p:nvSpPr>
            <p:cNvPr id="54" name="Flowchart: Multidocument 53"/>
            <p:cNvSpPr/>
            <p:nvPr/>
          </p:nvSpPr>
          <p:spPr>
            <a:xfrm>
              <a:off x="7528001" y="2126724"/>
              <a:ext cx="841764" cy="686780"/>
            </a:xfrm>
            <a:prstGeom prst="flowChartMultidocumen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Form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Flowchart: Multidocument 54"/>
            <p:cNvSpPr/>
            <p:nvPr/>
          </p:nvSpPr>
          <p:spPr>
            <a:xfrm>
              <a:off x="7528001" y="3207050"/>
              <a:ext cx="841764" cy="686780"/>
            </a:xfrm>
            <a:prstGeom prst="flowChartMultidocumen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Form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Can 55"/>
            <p:cNvSpPr/>
            <p:nvPr/>
          </p:nvSpPr>
          <p:spPr>
            <a:xfrm>
              <a:off x="5660977" y="5246992"/>
              <a:ext cx="798840" cy="743338"/>
            </a:xfrm>
            <a:prstGeom prst="can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IO-Log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7" name="Can 56"/>
            <p:cNvSpPr/>
            <p:nvPr/>
          </p:nvSpPr>
          <p:spPr>
            <a:xfrm>
              <a:off x="3586802" y="5246992"/>
              <a:ext cx="798840" cy="743338"/>
            </a:xfrm>
            <a:prstGeom prst="can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Rules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51761" y="1425128"/>
              <a:ext cx="12369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Interaction</a:t>
              </a:r>
              <a:endParaRPr lang="en-US" b="1" u="sng" dirty="0"/>
            </a:p>
          </p:txBody>
        </p:sp>
        <p:sp>
          <p:nvSpPr>
            <p:cNvPr id="59" name="Down Arrow 58"/>
            <p:cNvSpPr/>
            <p:nvPr/>
          </p:nvSpPr>
          <p:spPr>
            <a:xfrm>
              <a:off x="5906621" y="4483873"/>
              <a:ext cx="290456" cy="611077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0" name="Down Arrow 59"/>
            <p:cNvSpPr/>
            <p:nvPr/>
          </p:nvSpPr>
          <p:spPr>
            <a:xfrm rot="5400000">
              <a:off x="4883972" y="5134792"/>
              <a:ext cx="290456" cy="967740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Down Arrow 60"/>
            <p:cNvSpPr/>
            <p:nvPr/>
          </p:nvSpPr>
          <p:spPr>
            <a:xfrm rot="10800000">
              <a:off x="3840995" y="4409987"/>
              <a:ext cx="290456" cy="684962"/>
            </a:xfrm>
            <a:prstGeom prst="downArrow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212144" y="1425128"/>
              <a:ext cx="154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Users</a:t>
              </a:r>
              <a:endParaRPr lang="en-US" b="1" u="sng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01410" y="5164882"/>
              <a:ext cx="945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CC00"/>
                  </a:solidFill>
                </a:rPr>
                <a:t>Training</a:t>
              </a:r>
              <a:endParaRPr lang="en-US" b="1" dirty="0">
                <a:solidFill>
                  <a:srgbClr val="00CC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52638" y="3353667"/>
              <a:ext cx="113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Operating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Flowchart: Multidocument 64"/>
            <p:cNvSpPr/>
            <p:nvPr/>
          </p:nvSpPr>
          <p:spPr>
            <a:xfrm>
              <a:off x="7760433" y="2666887"/>
              <a:ext cx="841764" cy="686780"/>
            </a:xfrm>
            <a:prstGeom prst="flowChartMultidocumen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Form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Flowchart: Multidocument 65"/>
            <p:cNvSpPr/>
            <p:nvPr/>
          </p:nvSpPr>
          <p:spPr>
            <a:xfrm>
              <a:off x="7760433" y="3747212"/>
              <a:ext cx="841764" cy="686780"/>
            </a:xfrm>
            <a:prstGeom prst="flowChartMultidocumen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Form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21272" y="5246992"/>
              <a:ext cx="651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Learn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35113" y="4572395"/>
              <a:ext cx="10018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Collect FA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35176" y="4716766"/>
              <a:ext cx="6692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Verify</a:t>
              </a:r>
              <a:endParaRPr lang="en-US" sz="1600" dirty="0"/>
            </a:p>
          </p:txBody>
        </p:sp>
        <p:sp>
          <p:nvSpPr>
            <p:cNvPr id="70" name="Left-Right Arrow 69"/>
            <p:cNvSpPr/>
            <p:nvPr/>
          </p:nvSpPr>
          <p:spPr>
            <a:xfrm>
              <a:off x="4914502" y="3655608"/>
              <a:ext cx="2303306" cy="439588"/>
            </a:xfrm>
            <a:prstGeom prst="leftRightArrow">
              <a:avLst>
                <a:gd name="adj1" fmla="val 64818"/>
                <a:gd name="adj2" fmla="val 48505"/>
              </a:avLst>
            </a:prstGeom>
            <a:solidFill>
              <a:srgbClr val="E7E6E6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Form Action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Left-Right Arrow 70"/>
            <p:cNvSpPr/>
            <p:nvPr/>
          </p:nvSpPr>
          <p:spPr>
            <a:xfrm>
              <a:off x="4908744" y="1966722"/>
              <a:ext cx="2303306" cy="439588"/>
            </a:xfrm>
            <a:prstGeom prst="leftRightArrow">
              <a:avLst>
                <a:gd name="adj1" fmla="val 64818"/>
                <a:gd name="adj2" fmla="val 48505"/>
              </a:avLst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Other Interaction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3790757" y="2166381"/>
              <a:ext cx="390220" cy="626696"/>
              <a:chOff x="3497109" y="2338754"/>
              <a:chExt cx="390220" cy="62669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3" name="Group 72"/>
              <p:cNvGrpSpPr/>
              <p:nvPr/>
            </p:nvGrpSpPr>
            <p:grpSpPr>
              <a:xfrm>
                <a:off x="3497109" y="2338754"/>
                <a:ext cx="390220" cy="626696"/>
                <a:chOff x="3497109" y="2338754"/>
                <a:chExt cx="390220" cy="626696"/>
              </a:xfrm>
            </p:grpSpPr>
            <p:sp>
              <p:nvSpPr>
                <p:cNvPr id="75" name="Flowchart: Delay 74"/>
                <p:cNvSpPr/>
                <p:nvPr/>
              </p:nvSpPr>
              <p:spPr>
                <a:xfrm rot="16200000">
                  <a:off x="3498422" y="2576543"/>
                  <a:ext cx="387594" cy="390220"/>
                </a:xfrm>
                <a:prstGeom prst="flowChartDelay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lowchart: Manual Operation 75"/>
                <p:cNvSpPr/>
                <p:nvPr/>
              </p:nvSpPr>
              <p:spPr>
                <a:xfrm>
                  <a:off x="3646180" y="2615954"/>
                  <a:ext cx="92075" cy="69850"/>
                </a:xfrm>
                <a:prstGeom prst="flowChartManualOperation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lowchart: Manual Operation 76"/>
                <p:cNvSpPr/>
                <p:nvPr/>
              </p:nvSpPr>
              <p:spPr>
                <a:xfrm>
                  <a:off x="3669119" y="2685408"/>
                  <a:ext cx="45719" cy="172490"/>
                </a:xfrm>
                <a:prstGeom prst="flowChartManualOperation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Smiley Face 77"/>
                <p:cNvSpPr/>
                <p:nvPr/>
              </p:nvSpPr>
              <p:spPr>
                <a:xfrm>
                  <a:off x="3564731" y="2338754"/>
                  <a:ext cx="254977" cy="254977"/>
                </a:xfrm>
                <a:prstGeom prst="smileyFace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3625393" y="2399411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4" name="Oval 73"/>
              <p:cNvSpPr/>
              <p:nvPr/>
            </p:nvSpPr>
            <p:spPr>
              <a:xfrm>
                <a:off x="3716912" y="239941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687306" y="3458653"/>
              <a:ext cx="609901" cy="683462"/>
              <a:chOff x="2250285" y="2767013"/>
              <a:chExt cx="666744" cy="7286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2321719" y="2767013"/>
                <a:ext cx="109537" cy="116681"/>
              </a:xfrm>
              <a:prstGeom prst="line">
                <a:avLst/>
              </a:prstGeom>
              <a:ln w="1905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2745581" y="2767013"/>
                <a:ext cx="100014" cy="116681"/>
              </a:xfrm>
              <a:prstGeom prst="line">
                <a:avLst/>
              </a:prstGeom>
              <a:ln w="19050">
                <a:solidFill>
                  <a:srgbClr val="4171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Snip Same Side Corner Rectangle 82"/>
              <p:cNvSpPr/>
              <p:nvPr/>
            </p:nvSpPr>
            <p:spPr>
              <a:xfrm>
                <a:off x="2364582" y="2821780"/>
                <a:ext cx="438150" cy="266699"/>
              </a:xfrm>
              <a:prstGeom prst="snip2SameRect">
                <a:avLst>
                  <a:gd name="adj1" fmla="val 28623"/>
                  <a:gd name="adj2" fmla="val 0"/>
                </a:avLst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2431256" y="2943223"/>
                <a:ext cx="61913" cy="61913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2674140" y="2943224"/>
                <a:ext cx="61913" cy="61913"/>
              </a:xfrm>
              <a:prstGeom prst="ellipse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2364582" y="3117055"/>
                <a:ext cx="438151" cy="378619"/>
              </a:xfrm>
              <a:prstGeom prst="roundRect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2250285" y="3124200"/>
                <a:ext cx="71434" cy="276225"/>
              </a:xfrm>
              <a:prstGeom prst="roundRect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845595" y="3123008"/>
                <a:ext cx="71434" cy="276225"/>
              </a:xfrm>
              <a:prstGeom prst="roundRect">
                <a:avLst/>
              </a:prstGeom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1" name="Left-Right Arrow 90"/>
            <p:cNvSpPr/>
            <p:nvPr/>
          </p:nvSpPr>
          <p:spPr>
            <a:xfrm>
              <a:off x="4914502" y="2648707"/>
              <a:ext cx="2303306" cy="439588"/>
            </a:xfrm>
            <a:prstGeom prst="leftRightArrow">
              <a:avLst>
                <a:gd name="adj1" fmla="val 64818"/>
                <a:gd name="adj2" fmla="val 48505"/>
              </a:avLst>
            </a:prstGeom>
            <a:solidFill>
              <a:srgbClr val="E7E6E6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Form Action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264453" y="5179954"/>
              <a:ext cx="4258217" cy="869809"/>
            </a:xfrm>
            <a:prstGeom prst="roundRect">
              <a:avLst>
                <a:gd name="adj" fmla="val 5812"/>
              </a:avLst>
            </a:prstGeom>
            <a:noFill/>
            <a:ln w="19050">
              <a:solidFill>
                <a:srgbClr val="19D11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83961" y="3342228"/>
              <a:ext cx="5392975" cy="982754"/>
            </a:xfrm>
            <a:prstGeom prst="roundRect">
              <a:avLst>
                <a:gd name="adj" fmla="val 5812"/>
              </a:avLst>
            </a:prstGeom>
            <a:noFill/>
            <a:ln w="19050">
              <a:solidFill>
                <a:srgbClr val="C55A1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042452" y="2193304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Human</a:t>
            </a:r>
            <a:endParaRPr 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4133251" y="3437095"/>
            <a:ext cx="68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Robot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9196755" y="1993608"/>
            <a:ext cx="233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Abstract the Reality by Form and Form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2FB7926-D40E-4816-8E0B-F8A083E12798}" vid="{F91B7DAE-B178-48A8-8E0B-008D179EA2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37535</TotalTime>
  <Words>3431</Words>
  <Application>Microsoft Office PowerPoint</Application>
  <PresentationFormat>Widescreen</PresentationFormat>
  <Paragraphs>1229</Paragraphs>
  <Slides>75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CMR10</vt:lpstr>
      <vt:lpstr>等线</vt:lpstr>
      <vt:lpstr>等线 Light</vt:lpstr>
      <vt:lpstr>黑体</vt:lpstr>
      <vt:lpstr>Arial</vt:lpstr>
      <vt:lpstr>Calibri</vt:lpstr>
      <vt:lpstr>Cambria Math</vt:lpstr>
      <vt:lpstr>Symbol</vt:lpstr>
      <vt:lpstr>Wingdings</vt:lpstr>
      <vt:lpstr>Theme1</vt:lpstr>
      <vt:lpstr>Office Theme</vt:lpstr>
      <vt:lpstr>Robotic Process Automation Research</vt:lpstr>
      <vt:lpstr>Research Agenda</vt:lpstr>
      <vt:lpstr>Research Agenda</vt:lpstr>
      <vt:lpstr>Positioning of candidate processes for RPA</vt:lpstr>
      <vt:lpstr>Current RPA products</vt:lpstr>
      <vt:lpstr>Current RPA product</vt:lpstr>
      <vt:lpstr>Desired RPA </vt:lpstr>
      <vt:lpstr>Desired RPA </vt:lpstr>
      <vt:lpstr>E2E Structure</vt:lpstr>
      <vt:lpstr>Form</vt:lpstr>
      <vt:lpstr>Form Action</vt:lpstr>
      <vt:lpstr>Rule, Robot</vt:lpstr>
      <vt:lpstr>Rule</vt:lpstr>
      <vt:lpstr>Implementation-Robot Structure</vt:lpstr>
      <vt:lpstr>Operating-Collect IO-Log</vt:lpstr>
      <vt:lpstr>Operating-Response</vt:lpstr>
      <vt:lpstr>Training-Learn Rule</vt:lpstr>
      <vt:lpstr>Training-Learn Rule</vt:lpstr>
      <vt:lpstr>Training-Learn Rule</vt:lpstr>
      <vt:lpstr>Research Agenda</vt:lpstr>
      <vt:lpstr>Condition Mining   Model, Algorithm, and Experiment</vt:lpstr>
      <vt:lpstr>Bullet Points</vt:lpstr>
      <vt:lpstr>Condition Mining</vt:lpstr>
      <vt:lpstr>Condition Mining</vt:lpstr>
      <vt:lpstr>Main Idea</vt:lpstr>
      <vt:lpstr>Main Idea</vt:lpstr>
      <vt:lpstr>Main Idea</vt:lpstr>
      <vt:lpstr>Main Idea</vt:lpstr>
      <vt:lpstr>Bullet Points</vt:lpstr>
      <vt:lpstr>Condition Model</vt:lpstr>
      <vt:lpstr>Condition Model</vt:lpstr>
      <vt:lpstr>Condition Model</vt:lpstr>
      <vt:lpstr>Condition Model</vt:lpstr>
      <vt:lpstr>Condition Model</vt:lpstr>
      <vt:lpstr>Condition Model</vt:lpstr>
      <vt:lpstr>Condition Model</vt:lpstr>
      <vt:lpstr>Condition Mining</vt:lpstr>
      <vt:lpstr>Bullet Points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Bullet Points</vt:lpstr>
      <vt:lpstr>Condition Mining</vt:lpstr>
      <vt:lpstr>Condition Mining</vt:lpstr>
      <vt:lpstr>Condition Mining</vt:lpstr>
      <vt:lpstr>Condition Mining</vt:lpstr>
      <vt:lpstr>Condition Mining</vt:lpstr>
      <vt:lpstr>Condition Mining</vt:lpstr>
      <vt:lpstr>Condition Mining</vt:lpstr>
      <vt:lpstr>Bullet Points</vt:lpstr>
      <vt:lpstr>Condition Mining</vt:lpstr>
      <vt:lpstr>Condition Mining</vt:lpstr>
      <vt:lpstr>Condition Mining</vt:lpstr>
      <vt:lpstr>Bullet Points</vt:lpstr>
      <vt:lpstr>Condition Mining</vt:lpstr>
      <vt:lpstr>Condition Mining</vt:lpstr>
      <vt:lpstr>Condition Mining</vt:lpstr>
      <vt:lpstr>Condition Mining</vt:lpstr>
      <vt:lpstr>Condition Mining</vt:lpstr>
      <vt:lpstr>Condition Mining</vt:lpstr>
      <vt:lpstr>Condition Mining</vt:lpstr>
      <vt:lpstr>Bullet Points</vt:lpstr>
      <vt:lpstr>Conclusion</vt:lpstr>
      <vt:lpstr>PowerPoint Presentation</vt:lpstr>
      <vt:lpstr>Condition Mining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Gao</dc:creator>
  <cp:lastModifiedBy>Frank Gao</cp:lastModifiedBy>
  <cp:revision>585</cp:revision>
  <cp:lastPrinted>2019-03-27T10:31:22Z</cp:lastPrinted>
  <dcterms:created xsi:type="dcterms:W3CDTF">2019-02-20T10:02:34Z</dcterms:created>
  <dcterms:modified xsi:type="dcterms:W3CDTF">2019-05-21T11:29:54Z</dcterms:modified>
</cp:coreProperties>
</file>